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2" r:id="rId4"/>
    <p:sldId id="259" r:id="rId5"/>
    <p:sldId id="260" r:id="rId6"/>
    <p:sldId id="261" r:id="rId7"/>
    <p:sldId id="258" r:id="rId8"/>
    <p:sldId id="263" r:id="rId9"/>
    <p:sldId id="264" r:id="rId10"/>
    <p:sldId id="265" r:id="rId11"/>
    <p:sldId id="266" r:id="rId12"/>
    <p:sldId id="267" r:id="rId13"/>
    <p:sldId id="268" r:id="rId14"/>
    <p:sldId id="269" r:id="rId15"/>
    <p:sldId id="272" r:id="rId16"/>
    <p:sldId id="273" r:id="rId17"/>
    <p:sldId id="274" r:id="rId18"/>
    <p:sldId id="276" r:id="rId19"/>
    <p:sldId id="287" r:id="rId20"/>
    <p:sldId id="288" r:id="rId21"/>
    <p:sldId id="277" r:id="rId22"/>
    <p:sldId id="281" r:id="rId23"/>
    <p:sldId id="282" r:id="rId24"/>
    <p:sldId id="285" r:id="rId25"/>
    <p:sldId id="283" r:id="rId26"/>
    <p:sldId id="284" r:id="rId27"/>
    <p:sldId id="286" r:id="rId28"/>
    <p:sldId id="279" r:id="rId29"/>
    <p:sldId id="28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8" d="100"/>
          <a:sy n="48" d="100"/>
        </p:scale>
        <p:origin x="67" y="8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4/19/2023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dirty="0"/>
              <a:t>World development measure clustering	</a:t>
            </a:r>
          </a:p>
        </p:txBody>
      </p:sp>
      <p:sp>
        <p:nvSpPr>
          <p:cNvPr id="3" name="Subtitle 2"/>
          <p:cNvSpPr>
            <a:spLocks noGrp="1"/>
          </p:cNvSpPr>
          <p:nvPr>
            <p:ph type="subTitle" idx="1"/>
          </p:nvPr>
        </p:nvSpPr>
        <p:spPr/>
        <p:txBody>
          <a:bodyPr/>
          <a:lstStyle/>
          <a:p>
            <a:r>
              <a:rPr lang="en-IN" dirty="0"/>
              <a:t>Project 221- Group 1</a:t>
            </a:r>
          </a:p>
        </p:txBody>
      </p:sp>
      <p:sp>
        <p:nvSpPr>
          <p:cNvPr id="4" name="TextBox 3"/>
          <p:cNvSpPr txBox="1"/>
          <p:nvPr/>
        </p:nvSpPr>
        <p:spPr>
          <a:xfrm>
            <a:off x="6913808" y="3772235"/>
            <a:ext cx="4456090" cy="1754326"/>
          </a:xfrm>
          <a:prstGeom prst="rect">
            <a:avLst/>
          </a:prstGeom>
          <a:noFill/>
        </p:spPr>
        <p:txBody>
          <a:bodyPr wrap="square" rtlCol="0">
            <a:spAutoFit/>
          </a:bodyPr>
          <a:lstStyle/>
          <a:p>
            <a:r>
              <a:rPr lang="en-IN" b="1" dirty="0">
                <a:solidFill>
                  <a:schemeClr val="bg1"/>
                </a:solidFill>
              </a:rPr>
              <a:t>Team Members</a:t>
            </a:r>
          </a:p>
          <a:p>
            <a:r>
              <a:rPr lang="en-US" dirty="0">
                <a:solidFill>
                  <a:schemeClr val="bg1"/>
                </a:solidFill>
                <a:latin typeface="Bahnschrift SemiBold" panose="020B0502040204020203" pitchFamily="34" charset="0"/>
              </a:rPr>
              <a:t>Madan K</a:t>
            </a:r>
          </a:p>
          <a:p>
            <a:r>
              <a:rPr lang="en-US" dirty="0">
                <a:solidFill>
                  <a:schemeClr val="bg1"/>
                </a:solidFill>
                <a:latin typeface="Bahnschrift SemiBold" panose="020B0502040204020203" pitchFamily="34" charset="0"/>
              </a:rPr>
              <a:t>Kuldeep Mishra</a:t>
            </a:r>
          </a:p>
          <a:p>
            <a:r>
              <a:rPr lang="en-US" dirty="0">
                <a:solidFill>
                  <a:schemeClr val="bg1"/>
                </a:solidFill>
                <a:latin typeface="Bahnschrift SemiBold" panose="020B0502040204020203" pitchFamily="34" charset="0"/>
              </a:rPr>
              <a:t>Balaji Nagarajan</a:t>
            </a:r>
          </a:p>
          <a:p>
            <a:r>
              <a:rPr lang="en-US" dirty="0">
                <a:solidFill>
                  <a:schemeClr val="bg1"/>
                </a:solidFill>
                <a:latin typeface="Bahnschrift SemiBold" panose="020B0502040204020203" pitchFamily="34" charset="0"/>
              </a:rPr>
              <a:t>Diwakar Murugan</a:t>
            </a:r>
          </a:p>
          <a:p>
            <a:r>
              <a:rPr lang="en-US" dirty="0">
                <a:solidFill>
                  <a:schemeClr val="bg1"/>
                </a:solidFill>
                <a:latin typeface="Bahnschrift SemiBold" panose="020B0502040204020203" pitchFamily="34" charset="0"/>
              </a:rPr>
              <a:t>Vansh Shyam Shrivastava</a:t>
            </a:r>
          </a:p>
        </p:txBody>
      </p:sp>
      <p:sp>
        <p:nvSpPr>
          <p:cNvPr id="5" name="TextBox 4"/>
          <p:cNvSpPr txBox="1"/>
          <p:nvPr/>
        </p:nvSpPr>
        <p:spPr>
          <a:xfrm>
            <a:off x="822102" y="3296992"/>
            <a:ext cx="4456090" cy="646331"/>
          </a:xfrm>
          <a:prstGeom prst="rect">
            <a:avLst/>
          </a:prstGeom>
          <a:noFill/>
        </p:spPr>
        <p:txBody>
          <a:bodyPr wrap="square" rtlCol="0">
            <a:spAutoFit/>
          </a:bodyPr>
          <a:lstStyle/>
          <a:p>
            <a:r>
              <a:rPr lang="en-IN" b="1" dirty="0">
                <a:solidFill>
                  <a:schemeClr val="bg1"/>
                </a:solidFill>
              </a:rPr>
              <a:t>Project Guide</a:t>
            </a:r>
          </a:p>
          <a:p>
            <a:pPr lvl="1"/>
            <a:r>
              <a:rPr lang="en-IN" dirty="0">
                <a:solidFill>
                  <a:schemeClr val="bg1"/>
                </a:solidFill>
              </a:rPr>
              <a:t>Mr. Iftekar Patel</a:t>
            </a:r>
          </a:p>
        </p:txBody>
      </p:sp>
      <p:sp>
        <p:nvSpPr>
          <p:cNvPr id="6" name="TextBox 5"/>
          <p:cNvSpPr txBox="1"/>
          <p:nvPr/>
        </p:nvSpPr>
        <p:spPr>
          <a:xfrm>
            <a:off x="822102" y="4154549"/>
            <a:ext cx="4456090" cy="646331"/>
          </a:xfrm>
          <a:prstGeom prst="rect">
            <a:avLst/>
          </a:prstGeom>
          <a:noFill/>
        </p:spPr>
        <p:txBody>
          <a:bodyPr wrap="square" rtlCol="0">
            <a:spAutoFit/>
          </a:bodyPr>
          <a:lstStyle/>
          <a:p>
            <a:r>
              <a:rPr lang="en-IN" b="1" dirty="0">
                <a:solidFill>
                  <a:schemeClr val="bg1"/>
                </a:solidFill>
              </a:rPr>
              <a:t>Project Co-ordinator</a:t>
            </a:r>
          </a:p>
          <a:p>
            <a:r>
              <a:rPr lang="en-IN" b="1" dirty="0">
                <a:solidFill>
                  <a:schemeClr val="bg1"/>
                </a:solidFill>
              </a:rPr>
              <a:t>	Hareesh K C</a:t>
            </a:r>
            <a:endParaRPr lang="en-IN" dirty="0">
              <a:solidFill>
                <a:schemeClr val="bg1"/>
              </a:solidFill>
            </a:endParaRPr>
          </a:p>
        </p:txBody>
      </p:sp>
      <p:pic>
        <p:nvPicPr>
          <p:cNvPr id="7170" name="Picture 2" descr="ExcelR Solutions Home Page">
            <a:extLst>
              <a:ext uri="{FF2B5EF4-FFF2-40B4-BE49-F238E27FC236}">
                <a16:creationId xmlns:a16="http://schemas.microsoft.com/office/drawing/2014/main" id="{A1B8FD05-54CB-4E39-6483-DCFFED067E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0803" y="783554"/>
            <a:ext cx="3280006" cy="912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20506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10 Countries based on Total population and GDP</a:t>
            </a:r>
            <a:endParaRPr lang="en-IN" dirty="0"/>
          </a:p>
        </p:txBody>
      </p:sp>
      <p:pic>
        <p:nvPicPr>
          <p:cNvPr id="4098" name="Picture 2">
            <a:extLst>
              <a:ext uri="{FF2B5EF4-FFF2-40B4-BE49-F238E27FC236}">
                <a16:creationId xmlns:a16="http://schemas.microsoft.com/office/drawing/2014/main" id="{BE94289E-C14D-10AF-8F18-0B24BA6BD2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1454" y="2255869"/>
            <a:ext cx="4088098" cy="4116938"/>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E7444A2A-6D04-93D2-DDAD-587AD9C5F60D}"/>
              </a:ext>
            </a:extLst>
          </p:cNvPr>
          <p:cNvSpPr txBox="1">
            <a:spLocks/>
          </p:cNvSpPr>
          <p:nvPr/>
        </p:nvSpPr>
        <p:spPr>
          <a:xfrm>
            <a:off x="5421086" y="2255869"/>
            <a:ext cx="5486400" cy="3976980"/>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endParaRPr lang="en-IN" sz="2400" dirty="0"/>
          </a:p>
        </p:txBody>
      </p:sp>
      <p:pic>
        <p:nvPicPr>
          <p:cNvPr id="4100" name="Picture 4">
            <a:extLst>
              <a:ext uri="{FF2B5EF4-FFF2-40B4-BE49-F238E27FC236}">
                <a16:creationId xmlns:a16="http://schemas.microsoft.com/office/drawing/2014/main" id="{1F0FC32D-099A-8F70-716B-90DCA930B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5607" y="2316299"/>
            <a:ext cx="5153607" cy="3788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6249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10 Countries based on Total population and GDP</a:t>
            </a:r>
            <a:endParaRPr lang="en-IN" dirty="0"/>
          </a:p>
        </p:txBody>
      </p:sp>
      <p:sp>
        <p:nvSpPr>
          <p:cNvPr id="3" name="Content Placeholder 2"/>
          <p:cNvSpPr>
            <a:spLocks noGrp="1"/>
          </p:cNvSpPr>
          <p:nvPr>
            <p:ph idx="1"/>
          </p:nvPr>
        </p:nvSpPr>
        <p:spPr/>
        <p:txBody>
          <a:bodyPr>
            <a:normAutofit/>
          </a:bodyPr>
          <a:lstStyle/>
          <a:p>
            <a:r>
              <a:rPr lang="en-IN" sz="2400" dirty="0"/>
              <a:t>Population and GDP are the two most prominent factors </a:t>
            </a:r>
            <a:r>
              <a:rPr lang="en-IN" sz="2400" dirty="0" err="1"/>
              <a:t>determing</a:t>
            </a:r>
            <a:r>
              <a:rPr lang="en-IN" sz="2400" dirty="0"/>
              <a:t> the power of nation in general</a:t>
            </a:r>
          </a:p>
          <a:p>
            <a:r>
              <a:rPr lang="en-IN" sz="2400" dirty="0"/>
              <a:t>In this manner the countries with most GDP and required Manpower can build all the necessary things because here the shortage of </a:t>
            </a:r>
            <a:r>
              <a:rPr lang="en-IN" sz="2400" dirty="0" err="1"/>
              <a:t>resourse</a:t>
            </a:r>
            <a:r>
              <a:rPr lang="en-IN" sz="2400" dirty="0"/>
              <a:t> would not be made</a:t>
            </a:r>
          </a:p>
        </p:txBody>
      </p:sp>
    </p:spTree>
    <p:extLst>
      <p:ext uri="{BB962C8B-B14F-4D97-AF65-F5344CB8AC3E}">
        <p14:creationId xmlns:p14="http://schemas.microsoft.com/office/powerpoint/2010/main" val="3009461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Countries health Expenditure</a:t>
            </a:r>
            <a:br>
              <a:rPr lang="en-IN" dirty="0"/>
            </a:br>
            <a:endParaRPr lang="en-IN" dirty="0"/>
          </a:p>
        </p:txBody>
      </p:sp>
      <p:sp>
        <p:nvSpPr>
          <p:cNvPr id="4" name="Content Placeholder 3">
            <a:extLst>
              <a:ext uri="{FF2B5EF4-FFF2-40B4-BE49-F238E27FC236}">
                <a16:creationId xmlns:a16="http://schemas.microsoft.com/office/drawing/2014/main" id="{550FB770-2B09-90E0-4F17-0B7931BE5ADC}"/>
              </a:ext>
            </a:extLst>
          </p:cNvPr>
          <p:cNvSpPr>
            <a:spLocks noGrp="1"/>
          </p:cNvSpPr>
          <p:nvPr>
            <p:ph idx="1"/>
          </p:nvPr>
        </p:nvSpPr>
        <p:spPr/>
        <p:txBody>
          <a:bodyPr/>
          <a:lstStyle/>
          <a:p>
            <a:r>
              <a:rPr lang="en-US" b="0" i="0" dirty="0">
                <a:solidFill>
                  <a:srgbClr val="000000"/>
                </a:solidFill>
                <a:effectLst/>
                <a:latin typeface="Helvetica Neue"/>
              </a:rPr>
              <a:t>United </a:t>
            </a:r>
            <a:r>
              <a:rPr lang="en-US" b="0" i="0" dirty="0" err="1">
                <a:solidFill>
                  <a:srgbClr val="000000"/>
                </a:solidFill>
                <a:effectLst/>
                <a:latin typeface="Helvetica Neue"/>
              </a:rPr>
              <a:t>States,spain,italy,norway,monoca,denmark</a:t>
            </a:r>
            <a:r>
              <a:rPr lang="en-US" b="0" i="0" dirty="0">
                <a:solidFill>
                  <a:srgbClr val="000000"/>
                </a:solidFill>
                <a:effectLst/>
                <a:latin typeface="Helvetica Neue"/>
              </a:rPr>
              <a:t> is spending more on health care services ,also we can observe that life expectancy of male and female is more and also mortality rate of these countries are very low compare to countries which spend less for health expenditure</a:t>
            </a:r>
          </a:p>
          <a:p>
            <a:r>
              <a:rPr lang="en-US" b="0" i="0" dirty="0">
                <a:solidFill>
                  <a:srgbClr val="000000"/>
                </a:solidFill>
                <a:effectLst/>
                <a:latin typeface="Helvetica Neue"/>
              </a:rPr>
              <a:t>African Countries like </a:t>
            </a:r>
            <a:r>
              <a:rPr lang="en-US" b="0" i="0" dirty="0" err="1">
                <a:solidFill>
                  <a:srgbClr val="000000"/>
                </a:solidFill>
                <a:effectLst/>
                <a:latin typeface="Helvetica Neue"/>
              </a:rPr>
              <a:t>myanmar,niger,ethiopia,madagascar</a:t>
            </a:r>
            <a:r>
              <a:rPr lang="en-US" b="0" i="0" dirty="0">
                <a:solidFill>
                  <a:srgbClr val="000000"/>
                </a:solidFill>
                <a:effectLst/>
                <a:latin typeface="Helvetica Neue"/>
              </a:rPr>
              <a:t> is spending less on health care </a:t>
            </a:r>
            <a:r>
              <a:rPr lang="en-US" b="0" i="0" dirty="0" err="1">
                <a:solidFill>
                  <a:srgbClr val="000000"/>
                </a:solidFill>
                <a:effectLst/>
                <a:latin typeface="Helvetica Neue"/>
              </a:rPr>
              <a:t>services,also</a:t>
            </a:r>
            <a:r>
              <a:rPr lang="en-US" b="0" i="0" dirty="0">
                <a:solidFill>
                  <a:srgbClr val="000000"/>
                </a:solidFill>
                <a:effectLst/>
                <a:latin typeface="Helvetica Neue"/>
              </a:rPr>
              <a:t> countries like </a:t>
            </a:r>
            <a:r>
              <a:rPr lang="en-US" b="0" i="0" dirty="0" err="1">
                <a:solidFill>
                  <a:srgbClr val="000000"/>
                </a:solidFill>
                <a:effectLst/>
                <a:latin typeface="Helvetica Neue"/>
              </a:rPr>
              <a:t>seirra</a:t>
            </a:r>
            <a:r>
              <a:rPr lang="en-US" b="0" i="0" dirty="0">
                <a:solidFill>
                  <a:srgbClr val="000000"/>
                </a:solidFill>
                <a:effectLst/>
                <a:latin typeface="Helvetica Neue"/>
              </a:rPr>
              <a:t> </a:t>
            </a:r>
            <a:r>
              <a:rPr lang="en-US" b="0" i="0" dirty="0" err="1">
                <a:solidFill>
                  <a:srgbClr val="000000"/>
                </a:solidFill>
                <a:effectLst/>
                <a:latin typeface="Helvetica Neue"/>
              </a:rPr>
              <a:t>leone,chad,congo.dom</a:t>
            </a:r>
            <a:r>
              <a:rPr lang="en-US" b="0" i="0" dirty="0">
                <a:solidFill>
                  <a:srgbClr val="000000"/>
                </a:solidFill>
                <a:effectLst/>
                <a:latin typeface="Helvetica Neue"/>
              </a:rPr>
              <a:t> has got less life expectancy of both male and female and mortality rate is very for these countries,</a:t>
            </a:r>
          </a:p>
          <a:p>
            <a:r>
              <a:rPr lang="en-IN" dirty="0"/>
              <a:t>The more spend on health expenditure refer to a developed or developing nation which symbolises the importance of the life</a:t>
            </a:r>
          </a:p>
        </p:txBody>
      </p:sp>
    </p:spTree>
    <p:extLst>
      <p:ext uri="{BB962C8B-B14F-4D97-AF65-F5344CB8AC3E}">
        <p14:creationId xmlns:p14="http://schemas.microsoft.com/office/powerpoint/2010/main" val="31442859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AGE distribution</a:t>
            </a:r>
          </a:p>
        </p:txBody>
      </p:sp>
      <p:pic>
        <p:nvPicPr>
          <p:cNvPr id="11266" name="Picture 2">
            <a:extLst>
              <a:ext uri="{FF2B5EF4-FFF2-40B4-BE49-F238E27FC236}">
                <a16:creationId xmlns:a16="http://schemas.microsoft.com/office/drawing/2014/main" id="{F3110248-11D8-DCD4-8E76-7940B09810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547" y="2194744"/>
            <a:ext cx="5162966" cy="324059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C7B45321-53D0-A457-7856-3F32D406BC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3000" y="1970330"/>
            <a:ext cx="6100976" cy="382526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4A613A3-EAFC-1124-6AAE-02B1B2D0040F}"/>
              </a:ext>
            </a:extLst>
          </p:cNvPr>
          <p:cNvSpPr txBox="1"/>
          <p:nvPr/>
        </p:nvSpPr>
        <p:spPr>
          <a:xfrm>
            <a:off x="581192" y="6155844"/>
            <a:ext cx="10363616" cy="646331"/>
          </a:xfrm>
          <a:prstGeom prst="rect">
            <a:avLst/>
          </a:prstGeom>
          <a:noFill/>
        </p:spPr>
        <p:txBody>
          <a:bodyPr wrap="square" rtlCol="0">
            <a:spAutoFit/>
          </a:bodyPr>
          <a:lstStyle/>
          <a:p>
            <a:pPr marL="285750" indent="-285750">
              <a:buFont typeface="Arial" panose="020B0604020202020204" pitchFamily="34" charset="0"/>
              <a:buChar char="•"/>
            </a:pPr>
            <a:r>
              <a:rPr lang="en-IN" dirty="0"/>
              <a:t>The age distribution shows majority of world is the mid range working population</a:t>
            </a:r>
          </a:p>
          <a:p>
            <a:pPr marL="285750" indent="-285750">
              <a:buFont typeface="Arial" panose="020B0604020202020204" pitchFamily="34" charset="0"/>
              <a:buChar char="•"/>
            </a:pPr>
            <a:r>
              <a:rPr lang="en-IN" dirty="0"/>
              <a:t>Also this population has impact on GDP irrespective of few cases </a:t>
            </a:r>
          </a:p>
        </p:txBody>
      </p:sp>
    </p:spTree>
    <p:extLst>
      <p:ext uri="{BB962C8B-B14F-4D97-AF65-F5344CB8AC3E}">
        <p14:creationId xmlns:p14="http://schemas.microsoft.com/office/powerpoint/2010/main" val="2825166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inbound and outbound tourism</a:t>
            </a:r>
          </a:p>
        </p:txBody>
      </p:sp>
      <p:pic>
        <p:nvPicPr>
          <p:cNvPr id="10242" name="Picture 2">
            <a:extLst>
              <a:ext uri="{FF2B5EF4-FFF2-40B4-BE49-F238E27FC236}">
                <a16:creationId xmlns:a16="http://schemas.microsoft.com/office/drawing/2014/main" id="{8AC04E45-77B6-7C6F-3C7A-FBE93956D2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9323" y="2218548"/>
            <a:ext cx="4890969" cy="36782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3">
            <a:extLst>
              <a:ext uri="{FF2B5EF4-FFF2-40B4-BE49-F238E27FC236}">
                <a16:creationId xmlns:a16="http://schemas.microsoft.com/office/drawing/2014/main" id="{7C2C199B-F58E-3DF4-5989-6ECD72D70E5A}"/>
              </a:ext>
            </a:extLst>
          </p:cNvPr>
          <p:cNvSpPr txBox="1">
            <a:spLocks/>
          </p:cNvSpPr>
          <p:nvPr/>
        </p:nvSpPr>
        <p:spPr>
          <a:xfrm>
            <a:off x="6096000" y="2180496"/>
            <a:ext cx="5514807" cy="367830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l"/>
            <a:r>
              <a:rPr lang="en-US" dirty="0">
                <a:solidFill>
                  <a:srgbClr val="000000"/>
                </a:solidFill>
                <a:latin typeface="Helvetica Neue"/>
              </a:rPr>
              <a:t>inbound tourism means visits to a country by visitors who are not residents of that country.</a:t>
            </a:r>
          </a:p>
          <a:p>
            <a:pPr algn="l"/>
            <a:r>
              <a:rPr lang="en-US" dirty="0">
                <a:solidFill>
                  <a:srgbClr val="000000"/>
                </a:solidFill>
                <a:latin typeface="Helvetica Neue"/>
              </a:rPr>
              <a:t>outbound tourism means visits by residents of a country outside that country</a:t>
            </a:r>
          </a:p>
          <a:p>
            <a:pPr algn="l"/>
            <a:r>
              <a:rPr lang="en-US" dirty="0">
                <a:solidFill>
                  <a:srgbClr val="000000"/>
                </a:solidFill>
                <a:latin typeface="Helvetica Neue"/>
              </a:rPr>
              <a:t>The more of </a:t>
            </a:r>
            <a:r>
              <a:rPr lang="en-US" dirty="0" err="1">
                <a:solidFill>
                  <a:srgbClr val="000000"/>
                </a:solidFill>
                <a:latin typeface="Helvetica Neue"/>
              </a:rPr>
              <a:t>vistiors</a:t>
            </a:r>
            <a:r>
              <a:rPr lang="en-US" dirty="0">
                <a:solidFill>
                  <a:srgbClr val="000000"/>
                </a:solidFill>
                <a:latin typeface="Helvetica Neue"/>
              </a:rPr>
              <a:t> the GDP and also exchange of culture which leads to the global </a:t>
            </a:r>
            <a:r>
              <a:rPr lang="en-US" dirty="0" err="1">
                <a:solidFill>
                  <a:srgbClr val="000000"/>
                </a:solidFill>
                <a:latin typeface="Helvetica Neue"/>
              </a:rPr>
              <a:t>developement</a:t>
            </a:r>
            <a:endParaRPr lang="en-US" dirty="0">
              <a:solidFill>
                <a:srgbClr val="000000"/>
              </a:solidFill>
              <a:latin typeface="Helvetica Neue"/>
            </a:endParaRPr>
          </a:p>
          <a:p>
            <a:endParaRPr lang="en-IN" dirty="0"/>
          </a:p>
        </p:txBody>
      </p:sp>
    </p:spTree>
    <p:extLst>
      <p:ext uri="{BB962C8B-B14F-4D97-AF65-F5344CB8AC3E}">
        <p14:creationId xmlns:p14="http://schemas.microsoft.com/office/powerpoint/2010/main" val="476465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err="1"/>
              <a:t>Polluton</a:t>
            </a:r>
            <a:r>
              <a:rPr lang="en-IN" dirty="0"/>
              <a:t> and energy usage</a:t>
            </a:r>
          </a:p>
        </p:txBody>
      </p:sp>
      <p:pic>
        <p:nvPicPr>
          <p:cNvPr id="7170" name="Picture 2">
            <a:extLst>
              <a:ext uri="{FF2B5EF4-FFF2-40B4-BE49-F238E27FC236}">
                <a16:creationId xmlns:a16="http://schemas.microsoft.com/office/drawing/2014/main" id="{216AF779-0A29-A346-C4AD-BCD7FE8192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1154" y="2187865"/>
            <a:ext cx="5138593" cy="39679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EBDBDC5-4FB5-523E-C7DC-7871246A71C3}"/>
              </a:ext>
            </a:extLst>
          </p:cNvPr>
          <p:cNvSpPr txBox="1"/>
          <p:nvPr/>
        </p:nvSpPr>
        <p:spPr>
          <a:xfrm>
            <a:off x="5878286" y="2525249"/>
            <a:ext cx="6097554" cy="3293209"/>
          </a:xfrm>
          <a:prstGeom prst="rect">
            <a:avLst/>
          </a:prstGeom>
          <a:noFill/>
        </p:spPr>
        <p:txBody>
          <a:bodyPr wrap="square">
            <a:spAutoFit/>
          </a:bodyPr>
          <a:lstStyle/>
          <a:p>
            <a:pPr algn="l">
              <a:buFont typeface="Arial" panose="020B0604020202020204" pitchFamily="34" charset="0"/>
              <a:buChar char="•"/>
            </a:pPr>
            <a:r>
              <a:rPr lang="en-US" sz="1600" dirty="0">
                <a:solidFill>
                  <a:srgbClr val="000000"/>
                </a:solidFill>
                <a:latin typeface="Helvetica Neue"/>
              </a:rPr>
              <a:t>The top 10 countries in the world are responsible for a significant amount of global CO2 emissions and energy usage. China and the United States are the top two emitters, followed by Russia, India, Japan, and Germany. These countries are also among the top energy consumers in the world, with China and the United States</a:t>
            </a:r>
          </a:p>
          <a:p>
            <a:pPr algn="l">
              <a:buFont typeface="Arial" panose="020B0604020202020204" pitchFamily="34" charset="0"/>
              <a:buChar char="•"/>
            </a:pPr>
            <a:endParaRPr lang="en-US" sz="1600" dirty="0">
              <a:solidFill>
                <a:srgbClr val="000000"/>
              </a:solidFill>
              <a:latin typeface="Helvetica Neue"/>
            </a:endParaRPr>
          </a:p>
          <a:p>
            <a:pPr algn="l">
              <a:buFont typeface="Arial" panose="020B0604020202020204" pitchFamily="34" charset="0"/>
              <a:buChar char="•"/>
            </a:pPr>
            <a:r>
              <a:rPr lang="en-US" sz="1600" dirty="0">
                <a:solidFill>
                  <a:srgbClr val="000000"/>
                </a:solidFill>
                <a:latin typeface="Helvetica Neue"/>
              </a:rPr>
              <a:t> leading the pack again. Canada, the United Kingdom, Korea, and Iran also feature on this list</a:t>
            </a:r>
          </a:p>
          <a:p>
            <a:pPr algn="l">
              <a:buFont typeface="Arial" panose="020B0604020202020204" pitchFamily="34" charset="0"/>
              <a:buChar char="•"/>
            </a:pPr>
            <a:endParaRPr lang="en-US" sz="1600" dirty="0">
              <a:solidFill>
                <a:srgbClr val="000000"/>
              </a:solidFill>
              <a:latin typeface="Helvetica Neue"/>
            </a:endParaRPr>
          </a:p>
          <a:p>
            <a:pPr algn="l">
              <a:buFont typeface="Arial" panose="020B0604020202020204" pitchFamily="34" charset="0"/>
              <a:buChar char="•"/>
            </a:pPr>
            <a:r>
              <a:rPr lang="en-US" sz="1600" dirty="0">
                <a:solidFill>
                  <a:srgbClr val="000000"/>
                </a:solidFill>
                <a:latin typeface="Helvetica Neue"/>
              </a:rPr>
              <a:t>There is a correlation between a country's CO2 emissions and its energy usage. The top emitters are also the top energy consumers, which suggests that the two are related</a:t>
            </a:r>
          </a:p>
        </p:txBody>
      </p:sp>
    </p:spTree>
    <p:extLst>
      <p:ext uri="{BB962C8B-B14F-4D97-AF65-F5344CB8AC3E}">
        <p14:creationId xmlns:p14="http://schemas.microsoft.com/office/powerpoint/2010/main" val="28992565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correlation insights</a:t>
            </a:r>
          </a:p>
        </p:txBody>
      </p:sp>
      <p:sp>
        <p:nvSpPr>
          <p:cNvPr id="4" name="Content Placeholder 3">
            <a:extLst>
              <a:ext uri="{FF2B5EF4-FFF2-40B4-BE49-F238E27FC236}">
                <a16:creationId xmlns:a16="http://schemas.microsoft.com/office/drawing/2014/main" id="{550FB770-2B09-90E0-4F17-0B7931BE5ADC}"/>
              </a:ext>
            </a:extLst>
          </p:cNvPr>
          <p:cNvSpPr>
            <a:spLocks noGrp="1"/>
          </p:cNvSpPr>
          <p:nvPr>
            <p:ph idx="1"/>
          </p:nvPr>
        </p:nvSpPr>
        <p:spPr/>
        <p:txBody>
          <a:bodyPr>
            <a:normAutofit fontScale="77500" lnSpcReduction="20000"/>
          </a:bodyPr>
          <a:lstStyle/>
          <a:p>
            <a:pPr algn="l">
              <a:buFont typeface="Arial" panose="020B0604020202020204" pitchFamily="34" charset="0"/>
              <a:buChar char="•"/>
            </a:pPr>
            <a:r>
              <a:rPr lang="en-US" b="0" i="0" dirty="0">
                <a:solidFill>
                  <a:srgbClr val="000000"/>
                </a:solidFill>
                <a:effectLst/>
                <a:latin typeface="Helvetica Neue"/>
              </a:rPr>
              <a:t>The negative coefficients between Birth Rate and Life Expectancy (both for females and males) suggest that as the birth rate increases, the life expectancy of females and males tends to decrease. This can be explained by the fact that higher birth rates may lead to higher infant mortality rates, as well as increased strain on healthcare and resources, which can have negative impacts on overall health and life expectancy.</a:t>
            </a:r>
          </a:p>
          <a:p>
            <a:pPr algn="l">
              <a:buFont typeface="Arial" panose="020B0604020202020204" pitchFamily="34" charset="0"/>
              <a:buChar char="•"/>
            </a:pPr>
            <a:r>
              <a:rPr lang="en-US" b="0" i="0" dirty="0">
                <a:solidFill>
                  <a:srgbClr val="000000"/>
                </a:solidFill>
                <a:effectLst/>
                <a:latin typeface="Helvetica Neue"/>
              </a:rPr>
              <a:t>There is a strong positive relationship between Birth Rate and the proportion of the population that is aged 0-14, meaning that higher Birth Rates are associated with a higher proportion of children in the population.</a:t>
            </a:r>
          </a:p>
          <a:p>
            <a:pPr algn="l">
              <a:buFont typeface="Arial" panose="020B0604020202020204" pitchFamily="34" charset="0"/>
              <a:buChar char="•"/>
            </a:pPr>
            <a:r>
              <a:rPr lang="en-US" b="0" i="0" dirty="0">
                <a:solidFill>
                  <a:srgbClr val="000000"/>
                </a:solidFill>
                <a:effectLst/>
                <a:latin typeface="Helvetica Neue"/>
              </a:rPr>
              <a:t>there is a strong negative relationship between Birth Rate and the proportion of the population that is aged 15-64, meaning that higher Birth Rates are associated with a lower proportion of working-age adults in the population.</a:t>
            </a:r>
          </a:p>
          <a:p>
            <a:pPr algn="l">
              <a:buFont typeface="Arial" panose="020B0604020202020204" pitchFamily="34" charset="0"/>
              <a:buChar char="•"/>
            </a:pPr>
            <a:r>
              <a:rPr lang="en-US" b="0" i="0" dirty="0">
                <a:solidFill>
                  <a:srgbClr val="000000"/>
                </a:solidFill>
                <a:effectLst/>
                <a:latin typeface="Helvetica Neue"/>
              </a:rPr>
              <a:t>There is also a strong negative relationship between Birth Rate and the proportion of the population that is aged 65 or over, meaning that higher Birth Rates are associated with a lower proportion of elderly individuals in the population.</a:t>
            </a:r>
          </a:p>
          <a:p>
            <a:pPr algn="l">
              <a:buFont typeface="Arial" panose="020B0604020202020204" pitchFamily="34" charset="0"/>
              <a:buChar char="•"/>
            </a:pPr>
            <a:r>
              <a:rPr lang="en-US" b="0" i="0" dirty="0">
                <a:solidFill>
                  <a:srgbClr val="000000"/>
                </a:solidFill>
                <a:effectLst/>
                <a:latin typeface="Helvetica Neue"/>
              </a:rPr>
              <a:t>Population 0-14 and (Population 65+&amp; Population 15-65), has a correlation coefficient of -0.892, indicating a strong negative relationship. This suggests that as the percentage of the population that is aged 0-14 increases, the percentage of the population that is aged 15-65+ tends to decrease, and vice versa.</a:t>
            </a:r>
          </a:p>
          <a:p>
            <a:pPr algn="l">
              <a:buFont typeface="Arial" panose="020B0604020202020204" pitchFamily="34" charset="0"/>
              <a:buChar char="•"/>
            </a:pPr>
            <a:r>
              <a:rPr lang="en-US" b="0" i="0" dirty="0">
                <a:solidFill>
                  <a:srgbClr val="000000"/>
                </a:solidFill>
                <a:effectLst/>
                <a:latin typeface="Helvetica Neue"/>
              </a:rPr>
              <a:t>Tourism Inbound and Tourism Outbound, has a correlation coefficient of 0.882, indicating a strong positive relationship. This suggests that as the number of inbound tourists to a country increases, the number of outbound tourists from that country tends to increase as well</a:t>
            </a:r>
          </a:p>
          <a:p>
            <a:endParaRPr lang="en-IN" dirty="0"/>
          </a:p>
        </p:txBody>
      </p:sp>
    </p:spTree>
    <p:extLst>
      <p:ext uri="{BB962C8B-B14F-4D97-AF65-F5344CB8AC3E}">
        <p14:creationId xmlns:p14="http://schemas.microsoft.com/office/powerpoint/2010/main" val="1261154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outliers and their treatment</a:t>
            </a:r>
          </a:p>
        </p:txBody>
      </p:sp>
      <p:pic>
        <p:nvPicPr>
          <p:cNvPr id="5" name="Content Placeholder 4">
            <a:extLst>
              <a:ext uri="{FF2B5EF4-FFF2-40B4-BE49-F238E27FC236}">
                <a16:creationId xmlns:a16="http://schemas.microsoft.com/office/drawing/2014/main" id="{4AF09D53-A065-2284-66F1-CA8771F21768}"/>
              </a:ext>
            </a:extLst>
          </p:cNvPr>
          <p:cNvPicPr>
            <a:picLocks noGrp="1" noChangeAspect="1"/>
          </p:cNvPicPr>
          <p:nvPr>
            <p:ph idx="1"/>
          </p:nvPr>
        </p:nvPicPr>
        <p:blipFill rotWithShape="1">
          <a:blip r:embed="rId2"/>
          <a:srcRect l="17133" t="40137" r="56612" b="8621"/>
          <a:stretch/>
        </p:blipFill>
        <p:spPr>
          <a:xfrm>
            <a:off x="867747" y="2183362"/>
            <a:ext cx="2491274" cy="3872205"/>
          </a:xfrm>
        </p:spPr>
      </p:pic>
      <p:pic>
        <p:nvPicPr>
          <p:cNvPr id="7" name="Picture 6">
            <a:extLst>
              <a:ext uri="{FF2B5EF4-FFF2-40B4-BE49-F238E27FC236}">
                <a16:creationId xmlns:a16="http://schemas.microsoft.com/office/drawing/2014/main" id="{0B9C93ED-D41E-C3DE-0688-9BEA5D772D17}"/>
              </a:ext>
            </a:extLst>
          </p:cNvPr>
          <p:cNvPicPr>
            <a:picLocks noChangeAspect="1"/>
          </p:cNvPicPr>
          <p:nvPr/>
        </p:nvPicPr>
        <p:blipFill rotWithShape="1">
          <a:blip r:embed="rId3"/>
          <a:srcRect l="19439" t="24217" r="16581" b="13197"/>
          <a:stretch/>
        </p:blipFill>
        <p:spPr>
          <a:xfrm>
            <a:off x="3810417" y="1973423"/>
            <a:ext cx="7800391" cy="4292082"/>
          </a:xfrm>
          <a:prstGeom prst="rect">
            <a:avLst/>
          </a:prstGeom>
        </p:spPr>
      </p:pic>
    </p:spTree>
    <p:extLst>
      <p:ext uri="{BB962C8B-B14F-4D97-AF65-F5344CB8AC3E}">
        <p14:creationId xmlns:p14="http://schemas.microsoft.com/office/powerpoint/2010/main" val="231178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772081"/>
          </a:xfrm>
        </p:spPr>
        <p:txBody>
          <a:bodyPr>
            <a:normAutofit fontScale="90000"/>
          </a:bodyPr>
          <a:lstStyle/>
          <a:p>
            <a:br>
              <a:rPr lang="en-IN" dirty="0"/>
            </a:br>
            <a:r>
              <a:rPr lang="en-IN" dirty="0"/>
              <a:t>processed data points</a:t>
            </a:r>
          </a:p>
        </p:txBody>
      </p:sp>
      <p:sp>
        <p:nvSpPr>
          <p:cNvPr id="4" name="Content Placeholder 3">
            <a:extLst>
              <a:ext uri="{FF2B5EF4-FFF2-40B4-BE49-F238E27FC236}">
                <a16:creationId xmlns:a16="http://schemas.microsoft.com/office/drawing/2014/main" id="{550FB770-2B09-90E0-4F17-0B7931BE5ADC}"/>
              </a:ext>
            </a:extLst>
          </p:cNvPr>
          <p:cNvSpPr>
            <a:spLocks noGrp="1"/>
          </p:cNvSpPr>
          <p:nvPr>
            <p:ph idx="1"/>
          </p:nvPr>
        </p:nvSpPr>
        <p:spPr>
          <a:xfrm>
            <a:off x="581192" y="1838131"/>
            <a:ext cx="11029615" cy="4917232"/>
          </a:xfrm>
        </p:spPr>
        <p:txBody>
          <a:bodyPr>
            <a:normAutofit lnSpcReduction="10000"/>
          </a:bodyPr>
          <a:lstStyle/>
          <a:p>
            <a:pPr algn="l">
              <a:buFont typeface="Arial" panose="020B0604020202020204" pitchFamily="34" charset="0"/>
              <a:buChar char="•"/>
            </a:pPr>
            <a:r>
              <a:rPr lang="en-US" sz="1100" b="0" i="0" dirty="0">
                <a:solidFill>
                  <a:srgbClr val="000000"/>
                </a:solidFill>
                <a:effectLst/>
                <a:latin typeface="Helvetica Neue"/>
              </a:rPr>
              <a:t>The average birth rate in the dataset is 0.023, with a standard deviation of 0.011. The minimum birth rate is 0.007, while the maximum is 0.053.</a:t>
            </a:r>
          </a:p>
          <a:p>
            <a:pPr algn="l">
              <a:buFont typeface="Arial" panose="020B0604020202020204" pitchFamily="34" charset="0"/>
              <a:buChar char="•"/>
            </a:pPr>
            <a:r>
              <a:rPr lang="en-US" sz="1100" b="0" i="0" dirty="0">
                <a:solidFill>
                  <a:srgbClr val="000000"/>
                </a:solidFill>
                <a:effectLst/>
                <a:latin typeface="Helvetica Neue"/>
              </a:rPr>
              <a:t>The average CO2 emissions are 114,169.5, with a standard deviation of 550,017.6. The minimum value is 7, while the maximum value is 8,286,892.</a:t>
            </a:r>
          </a:p>
          <a:p>
            <a:pPr algn="l">
              <a:buFont typeface="Arial" panose="020B0604020202020204" pitchFamily="34" charset="0"/>
              <a:buChar char="•"/>
            </a:pPr>
            <a:r>
              <a:rPr lang="en-US" sz="1100" b="0" i="0" dirty="0">
                <a:solidFill>
                  <a:srgbClr val="000000"/>
                </a:solidFill>
                <a:effectLst/>
                <a:latin typeface="Helvetica Neue"/>
              </a:rPr>
              <a:t>There are 2691 countries in the dataset, with an average value of 103.6845. The minimum country code is 0, while the maximum is 207.</a:t>
            </a:r>
          </a:p>
          <a:p>
            <a:pPr algn="l">
              <a:buFont typeface="Arial" panose="020B0604020202020204" pitchFamily="34" charset="0"/>
              <a:buChar char="•"/>
            </a:pPr>
            <a:r>
              <a:rPr lang="en-US" sz="1100" b="0" i="0" dirty="0">
                <a:solidFill>
                  <a:srgbClr val="000000"/>
                </a:solidFill>
                <a:effectLst/>
                <a:latin typeface="Helvetica Neue"/>
              </a:rPr>
              <a:t>The average GDP in the dataset is 245.6420 x 10^11, with a standard deviation of 1089.679 x 10^11. The minimum GDP is 63.10127 x 10^7, while the maximum GDP is 1.624460 x 10^13.</a:t>
            </a:r>
          </a:p>
          <a:p>
            <a:pPr algn="l">
              <a:buFont typeface="Arial" panose="020B0604020202020204" pitchFamily="34" charset="0"/>
              <a:buChar char="•"/>
            </a:pPr>
            <a:r>
              <a:rPr lang="en-US" sz="1100" b="0" i="0" dirty="0">
                <a:solidFill>
                  <a:srgbClr val="000000"/>
                </a:solidFill>
                <a:effectLst/>
                <a:latin typeface="Helvetica Neue"/>
              </a:rPr>
              <a:t>The average health expenditure as a percentage of GDP is 0.0638, with a standard deviation of 0.0249. The minimum value is 0.008, while the maximum is 0.225.</a:t>
            </a:r>
          </a:p>
          <a:p>
            <a:pPr algn="l">
              <a:buFont typeface="Arial" panose="020B0604020202020204" pitchFamily="34" charset="0"/>
              <a:buChar char="•"/>
            </a:pPr>
            <a:r>
              <a:rPr lang="en-US" sz="1100" b="0" i="0" dirty="0">
                <a:solidFill>
                  <a:srgbClr val="000000"/>
                </a:solidFill>
                <a:effectLst/>
                <a:latin typeface="Helvetica Neue"/>
              </a:rPr>
              <a:t>The average health expenditure per capita is 734.4757, with a standard deviation of 1402.998. The minimum value is 2, while the maximum is 9908.</a:t>
            </a:r>
          </a:p>
          <a:p>
            <a:pPr algn="l">
              <a:buFont typeface="Arial" panose="020B0604020202020204" pitchFamily="34" charset="0"/>
              <a:buChar char="•"/>
            </a:pPr>
            <a:r>
              <a:rPr lang="en-US" sz="1100" b="0" i="0" dirty="0">
                <a:solidFill>
                  <a:srgbClr val="000000"/>
                </a:solidFill>
                <a:effectLst/>
                <a:latin typeface="Helvetica Neue"/>
              </a:rPr>
              <a:t>The average infant mortality rate is 0.0316, with a standard deviation of 0.0288. The minimum value is 0.002, while the maximum is 0.141.</a:t>
            </a:r>
          </a:p>
          <a:p>
            <a:pPr algn="l">
              <a:buFont typeface="Arial" panose="020B0604020202020204" pitchFamily="34" charset="0"/>
              <a:buChar char="•"/>
            </a:pPr>
            <a:r>
              <a:rPr lang="en-US" sz="1100" b="0" i="0" dirty="0">
                <a:solidFill>
                  <a:srgbClr val="000000"/>
                </a:solidFill>
                <a:effectLst/>
                <a:latin typeface="Helvetica Neue"/>
              </a:rPr>
              <a:t>The average internet usage is 0.2314, with a standard deviation of 0.2544. The minimum value is 0, while the maximum is 1.</a:t>
            </a:r>
          </a:p>
          <a:p>
            <a:pPr algn="l">
              <a:buFont typeface="Arial" panose="020B0604020202020204" pitchFamily="34" charset="0"/>
              <a:buChar char="•"/>
            </a:pPr>
            <a:r>
              <a:rPr lang="en-US" sz="1100" b="0" i="0" dirty="0">
                <a:solidFill>
                  <a:srgbClr val="000000"/>
                </a:solidFill>
                <a:effectLst/>
                <a:latin typeface="Helvetica Neue"/>
              </a:rPr>
              <a:t>The average life expectancy for females is 71.3348, with a standard deviation of 10.4913. The minimum value is 39, while the maximum is 87.</a:t>
            </a:r>
          </a:p>
          <a:p>
            <a:pPr algn="l">
              <a:buFont typeface="Arial" panose="020B0604020202020204" pitchFamily="34" charset="0"/>
              <a:buChar char="•"/>
            </a:pPr>
            <a:r>
              <a:rPr lang="en-US" sz="1100" b="0" i="0" dirty="0">
                <a:solidFill>
                  <a:srgbClr val="000000"/>
                </a:solidFill>
                <a:effectLst/>
                <a:latin typeface="Helvetica Neue"/>
              </a:rPr>
              <a:t>The average life expectancy for males is 66.5779, with a standard deviation of 9.1883. The minimum value is 37, while the maximum is 88.</a:t>
            </a:r>
          </a:p>
          <a:p>
            <a:pPr algn="l">
              <a:buFont typeface="Arial" panose="020B0604020202020204" pitchFamily="34" charset="0"/>
              <a:buChar char="•"/>
            </a:pPr>
            <a:r>
              <a:rPr lang="en-US" sz="1100" b="0" i="0" dirty="0">
                <a:solidFill>
                  <a:srgbClr val="000000"/>
                </a:solidFill>
                <a:effectLst/>
                <a:latin typeface="Helvetica Neue"/>
              </a:rPr>
              <a:t>The average mobile phone usage is 0.5737, with a standard deviation of 0.4612. The minimum value is 0, while the maximum is 2.9.</a:t>
            </a:r>
          </a:p>
          <a:p>
            <a:pPr algn="l">
              <a:buFont typeface="Arial" panose="020B0604020202020204" pitchFamily="34" charset="0"/>
              <a:buChar char="•"/>
            </a:pPr>
            <a:r>
              <a:rPr lang="en-US" sz="1100" b="0" i="0" dirty="0">
                <a:solidFill>
                  <a:srgbClr val="000000"/>
                </a:solidFill>
                <a:effectLst/>
                <a:latin typeface="Helvetica Neue"/>
              </a:rPr>
              <a:t>There is only one record per country in the dataset, as indicated by the "Number of Records" statistics.</a:t>
            </a:r>
          </a:p>
          <a:p>
            <a:pPr algn="l">
              <a:buFont typeface="Arial" panose="020B0604020202020204" pitchFamily="34" charset="0"/>
              <a:buChar char="•"/>
            </a:pPr>
            <a:r>
              <a:rPr lang="en-US" sz="1100" b="0" i="0" dirty="0">
                <a:solidFill>
                  <a:srgbClr val="000000"/>
                </a:solidFill>
                <a:effectLst/>
                <a:latin typeface="Helvetica Neue"/>
              </a:rPr>
              <a:t>The average population percentage of people aged 0-14 is 0.3028, with a standard deviation of 0.1024. The minimum value is 0.118, while the maximum is 0.5.</a:t>
            </a:r>
          </a:p>
          <a:p>
            <a:pPr algn="l">
              <a:buFont typeface="Arial" panose="020B0604020202020204" pitchFamily="34" charset="0"/>
              <a:buChar char="•"/>
            </a:pPr>
            <a:r>
              <a:rPr lang="en-US" sz="1100" b="0" i="0" dirty="0">
                <a:solidFill>
                  <a:srgbClr val="000000"/>
                </a:solidFill>
                <a:effectLst/>
                <a:latin typeface="Helvetica Neue"/>
              </a:rPr>
              <a:t>The average population percentage of people aged 15-64 is 0.6249, with a standard deviation of 0.0671. The minimum value is 0.474, while the maximum is 0.858.</a:t>
            </a:r>
          </a:p>
          <a:p>
            <a:pPr algn="l">
              <a:buFont typeface="Arial" panose="020B0604020202020204" pitchFamily="34" charset="0"/>
              <a:buChar char="•"/>
            </a:pPr>
            <a:r>
              <a:rPr lang="en-US" sz="1100" b="0" i="0" dirty="0">
                <a:solidFill>
                  <a:srgbClr val="000000"/>
                </a:solidFill>
                <a:effectLst/>
                <a:latin typeface="Helvetica Neue"/>
              </a:rPr>
              <a:t>The average population percentage of people aged 65+ is 0.0718, with a standard deviation of 0.0479. The minimum value is 0.003, while the maximum is 0.244.</a:t>
            </a:r>
          </a:p>
          <a:p>
            <a:pPr algn="l">
              <a:buFont typeface="Arial" panose="020B0604020202020204" pitchFamily="34" charset="0"/>
              <a:buChar char="•"/>
            </a:pPr>
            <a:r>
              <a:rPr lang="en-US" sz="1100" b="0" i="0" dirty="0">
                <a:solidFill>
                  <a:srgbClr val="000000"/>
                </a:solidFill>
                <a:effectLst/>
                <a:latin typeface="Helvetica Neue"/>
              </a:rPr>
              <a:t>The average total population in the dataset is 31,608,960, with a standard deviation of 124,570,100. The minimum value is 18,876, while the maximum is 1,350,695,000.</a:t>
            </a:r>
          </a:p>
          <a:p>
            <a:pPr algn="l">
              <a:buFont typeface="Arial" panose="020B0604020202020204" pitchFamily="34" charset="0"/>
              <a:buChar char="•"/>
            </a:pPr>
            <a:r>
              <a:rPr lang="en-US" sz="1100" b="0" i="0" dirty="0">
                <a:solidFill>
                  <a:srgbClr val="000000"/>
                </a:solidFill>
                <a:effectLst/>
                <a:latin typeface="Helvetica Neue"/>
              </a:rPr>
              <a:t>The average population percentage living in urban areas is 0.562, with a standard deviation of 0.2447. The minimum value is 0.082, while the maximum is 1.</a:t>
            </a:r>
          </a:p>
          <a:p>
            <a:pPr algn="l">
              <a:buFont typeface="Arial" panose="020B0604020202020204" pitchFamily="34" charset="0"/>
              <a:buChar char="•"/>
            </a:pPr>
            <a:r>
              <a:rPr lang="en-US" sz="1100" b="0" i="0" dirty="0">
                <a:solidFill>
                  <a:srgbClr val="000000"/>
                </a:solidFill>
                <a:effectLst/>
                <a:latin typeface="Helvetica Neue"/>
              </a:rPr>
              <a:t>The average inbound tourism is 4,378,547, with a standard deviation of 12,984</a:t>
            </a:r>
          </a:p>
          <a:p>
            <a:endParaRPr lang="en-IN" sz="800" dirty="0"/>
          </a:p>
        </p:txBody>
      </p:sp>
    </p:spTree>
    <p:extLst>
      <p:ext uri="{BB962C8B-B14F-4D97-AF65-F5344CB8AC3E}">
        <p14:creationId xmlns:p14="http://schemas.microsoft.com/office/powerpoint/2010/main" val="3911061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9EECA-0D54-002B-7CF5-99D6B29758B5}"/>
              </a:ext>
            </a:extLst>
          </p:cNvPr>
          <p:cNvSpPr>
            <a:spLocks noGrp="1"/>
          </p:cNvSpPr>
          <p:nvPr>
            <p:ph type="title"/>
          </p:nvPr>
        </p:nvSpPr>
        <p:spPr/>
        <p:txBody>
          <a:bodyPr/>
          <a:lstStyle/>
          <a:p>
            <a:r>
              <a:rPr lang="en-IN" dirty="0"/>
              <a:t>Factor analysis</a:t>
            </a:r>
          </a:p>
        </p:txBody>
      </p:sp>
      <p:pic>
        <p:nvPicPr>
          <p:cNvPr id="5" name="Content Placeholder 4">
            <a:extLst>
              <a:ext uri="{FF2B5EF4-FFF2-40B4-BE49-F238E27FC236}">
                <a16:creationId xmlns:a16="http://schemas.microsoft.com/office/drawing/2014/main" id="{ADDB28FA-6C5F-A74C-29D7-70E17E0D37D4}"/>
              </a:ext>
            </a:extLst>
          </p:cNvPr>
          <p:cNvPicPr>
            <a:picLocks noGrp="1" noChangeAspect="1"/>
          </p:cNvPicPr>
          <p:nvPr>
            <p:ph idx="1"/>
          </p:nvPr>
        </p:nvPicPr>
        <p:blipFill>
          <a:blip r:embed="rId2"/>
          <a:stretch>
            <a:fillRect/>
          </a:stretch>
        </p:blipFill>
        <p:spPr>
          <a:xfrm>
            <a:off x="415501" y="2046893"/>
            <a:ext cx="5407783" cy="3680140"/>
          </a:xfrm>
        </p:spPr>
      </p:pic>
      <p:pic>
        <p:nvPicPr>
          <p:cNvPr id="1026" name="Picture 2">
            <a:extLst>
              <a:ext uri="{FF2B5EF4-FFF2-40B4-BE49-F238E27FC236}">
                <a16:creationId xmlns:a16="http://schemas.microsoft.com/office/drawing/2014/main" id="{D2AAE559-A132-9C47-9586-3747ABBDE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41145"/>
            <a:ext cx="5514808" cy="4888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283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Business objective</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Our Objective is to </a:t>
            </a:r>
            <a:r>
              <a:rPr lang="en-IN" sz="2000" dirty="0">
                <a:effectLst/>
                <a:latin typeface="Verdana" panose="020B0604030504040204" pitchFamily="34" charset="0"/>
                <a:ea typeface="Verdana" panose="020B0604030504040204" pitchFamily="34" charset="0"/>
              </a:rPr>
              <a:t>Create clusters on Global development measurement dataset.</a:t>
            </a:r>
            <a:r>
              <a:rPr lang="en-IN" sz="2000" dirty="0">
                <a:latin typeface="Verdana" panose="020B0604030504040204" pitchFamily="34" charset="0"/>
                <a:ea typeface="Verdana" panose="020B0604030504040204" pitchFamily="34" charset="0"/>
              </a:rPr>
              <a:t> </a:t>
            </a:r>
          </a:p>
          <a:p>
            <a:pPr>
              <a:buFont typeface="Wingdings" panose="05000000000000000000" pitchFamily="2" charset="2"/>
              <a:buChar char="q"/>
            </a:pPr>
            <a:r>
              <a:rPr lang="en-US" sz="2000" dirty="0">
                <a:effectLst/>
                <a:latin typeface="Verdana" panose="020B0604030504040204" pitchFamily="34" charset="0"/>
                <a:ea typeface="Verdana" panose="020B0604030504040204" pitchFamily="34" charset="0"/>
              </a:rPr>
              <a:t>The dataset has information about important economic and development metrics related to various countries across the globe.</a:t>
            </a:r>
          </a:p>
          <a:p>
            <a:pPr>
              <a:buFont typeface="Wingdings" panose="05000000000000000000" pitchFamily="2" charset="2"/>
              <a:buChar char="q"/>
            </a:pPr>
            <a:r>
              <a:rPr lang="en-US" sz="2000" dirty="0">
                <a:latin typeface="Verdana" panose="020B0604030504040204" pitchFamily="34" charset="0"/>
                <a:ea typeface="Verdana" panose="020B0604030504040204" pitchFamily="34" charset="0"/>
              </a:rPr>
              <a:t>The dataset have features 25 features in total and 2704 records in total</a:t>
            </a:r>
          </a:p>
          <a:p>
            <a:pPr>
              <a:buFont typeface="Wingdings" panose="05000000000000000000" pitchFamily="2" charset="2"/>
              <a:buChar char="q"/>
            </a:pPr>
            <a:r>
              <a:rPr lang="en-US" sz="2000" dirty="0">
                <a:latin typeface="Verdana" panose="020B0604030504040204" pitchFamily="34" charset="0"/>
                <a:ea typeface="Verdana" panose="020B0604030504040204" pitchFamily="34" charset="0"/>
              </a:rPr>
              <a:t>Form this dataset to build a clustering model predicting the development status of the country .</a:t>
            </a:r>
            <a:endParaRPr lang="en-IN" sz="2000" dirty="0"/>
          </a:p>
        </p:txBody>
      </p:sp>
    </p:spTree>
    <p:extLst>
      <p:ext uri="{BB962C8B-B14F-4D97-AF65-F5344CB8AC3E}">
        <p14:creationId xmlns:p14="http://schemas.microsoft.com/office/powerpoint/2010/main" val="3095997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D654E-8B7A-EA2E-012E-9CCF2F96C690}"/>
              </a:ext>
            </a:extLst>
          </p:cNvPr>
          <p:cNvSpPr>
            <a:spLocks noGrp="1"/>
          </p:cNvSpPr>
          <p:nvPr>
            <p:ph type="title"/>
          </p:nvPr>
        </p:nvSpPr>
        <p:spPr/>
        <p:txBody>
          <a:bodyPr/>
          <a:lstStyle/>
          <a:p>
            <a:r>
              <a:rPr lang="en-IN" dirty="0"/>
              <a:t>PCA</a:t>
            </a:r>
          </a:p>
        </p:txBody>
      </p:sp>
      <p:pic>
        <p:nvPicPr>
          <p:cNvPr id="5" name="Content Placeholder 4">
            <a:extLst>
              <a:ext uri="{FF2B5EF4-FFF2-40B4-BE49-F238E27FC236}">
                <a16:creationId xmlns:a16="http://schemas.microsoft.com/office/drawing/2014/main" id="{07BF03BF-4115-679E-C849-F6FE13611DAA}"/>
              </a:ext>
            </a:extLst>
          </p:cNvPr>
          <p:cNvPicPr>
            <a:picLocks noGrp="1" noChangeAspect="1"/>
          </p:cNvPicPr>
          <p:nvPr>
            <p:ph idx="1"/>
          </p:nvPr>
        </p:nvPicPr>
        <p:blipFill>
          <a:blip r:embed="rId2"/>
          <a:stretch>
            <a:fillRect/>
          </a:stretch>
        </p:blipFill>
        <p:spPr>
          <a:xfrm>
            <a:off x="418097" y="1929573"/>
            <a:ext cx="5677903" cy="3412448"/>
          </a:xfrm>
        </p:spPr>
      </p:pic>
      <p:pic>
        <p:nvPicPr>
          <p:cNvPr id="2050" name="Picture 2">
            <a:extLst>
              <a:ext uri="{FF2B5EF4-FFF2-40B4-BE49-F238E27FC236}">
                <a16:creationId xmlns:a16="http://schemas.microsoft.com/office/drawing/2014/main" id="{A855BBFD-0701-A0D9-8B5E-F3483488DA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89731"/>
            <a:ext cx="5362575"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870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645F0-3818-5939-3C51-BF1FAD98F2FF}"/>
              </a:ext>
            </a:extLst>
          </p:cNvPr>
          <p:cNvSpPr>
            <a:spLocks noGrp="1"/>
          </p:cNvSpPr>
          <p:nvPr>
            <p:ph type="title"/>
          </p:nvPr>
        </p:nvSpPr>
        <p:spPr>
          <a:xfrm>
            <a:off x="672352" y="702156"/>
            <a:ext cx="10938455" cy="768056"/>
          </a:xfrm>
        </p:spPr>
        <p:txBody>
          <a:bodyPr/>
          <a:lstStyle/>
          <a:p>
            <a:r>
              <a:rPr lang="en-IN" dirty="0"/>
              <a:t>Model Building</a:t>
            </a:r>
          </a:p>
        </p:txBody>
      </p:sp>
      <p:pic>
        <p:nvPicPr>
          <p:cNvPr id="2" name="Picture 1">
            <a:extLst>
              <a:ext uri="{FF2B5EF4-FFF2-40B4-BE49-F238E27FC236}">
                <a16:creationId xmlns:a16="http://schemas.microsoft.com/office/drawing/2014/main" id="{4538A269-4AD3-1B95-6960-65D3CBBFAF84}"/>
              </a:ext>
            </a:extLst>
          </p:cNvPr>
          <p:cNvPicPr>
            <a:picLocks noChangeAspect="1"/>
          </p:cNvPicPr>
          <p:nvPr/>
        </p:nvPicPr>
        <p:blipFill>
          <a:blip r:embed="rId2"/>
          <a:stretch>
            <a:fillRect/>
          </a:stretch>
        </p:blipFill>
        <p:spPr>
          <a:xfrm>
            <a:off x="448236" y="1927730"/>
            <a:ext cx="7178662" cy="1501270"/>
          </a:xfrm>
          <a:prstGeom prst="rect">
            <a:avLst/>
          </a:prstGeom>
        </p:spPr>
      </p:pic>
      <p:pic>
        <p:nvPicPr>
          <p:cNvPr id="3" name="Picture 2">
            <a:extLst>
              <a:ext uri="{FF2B5EF4-FFF2-40B4-BE49-F238E27FC236}">
                <a16:creationId xmlns:a16="http://schemas.microsoft.com/office/drawing/2014/main" id="{27FE19AE-A194-5E00-D811-C7B072A2F9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106" y="3536749"/>
            <a:ext cx="4428564" cy="30359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2A0BD2A-37A5-BFBD-F051-A26F0ED25A34}"/>
              </a:ext>
            </a:extLst>
          </p:cNvPr>
          <p:cNvSpPr txBox="1"/>
          <p:nvPr/>
        </p:nvSpPr>
        <p:spPr>
          <a:xfrm>
            <a:off x="6651811" y="3429000"/>
            <a:ext cx="4578898" cy="2585323"/>
          </a:xfrm>
          <a:prstGeom prst="rect">
            <a:avLst/>
          </a:prstGeom>
          <a:noFill/>
        </p:spPr>
        <p:txBody>
          <a:bodyPr wrap="square">
            <a:spAutoFit/>
          </a:bodyPr>
          <a:lstStyle/>
          <a:p>
            <a:pPr marL="285750" indent="-285750">
              <a:buFont typeface="Arial" panose="020B0604020202020204" pitchFamily="34" charset="0"/>
              <a:buChar char="•"/>
            </a:pPr>
            <a:r>
              <a:rPr lang="en-US" dirty="0"/>
              <a:t>After Feature scaling and we used PCA techniques to reduce the high dimensionality features into four </a:t>
            </a:r>
            <a:r>
              <a:rPr lang="en-US" dirty="0" err="1"/>
              <a:t>pca</a:t>
            </a:r>
            <a:r>
              <a:rPr lang="en-US" dirty="0"/>
              <a:t> components which has eigen values greater than 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used K-means </a:t>
            </a:r>
            <a:r>
              <a:rPr lang="en-US" dirty="0" err="1"/>
              <a:t>clustering,the</a:t>
            </a:r>
            <a:r>
              <a:rPr lang="en-US" dirty="0"/>
              <a:t> no of clusters are decided by using </a:t>
            </a:r>
            <a:r>
              <a:rPr lang="en-US" dirty="0" err="1"/>
              <a:t>wcss</a:t>
            </a:r>
            <a:r>
              <a:rPr lang="en-US" dirty="0"/>
              <a:t> method or elbow curve as shown in the fig</a:t>
            </a:r>
          </a:p>
        </p:txBody>
      </p:sp>
    </p:spTree>
    <p:extLst>
      <p:ext uri="{BB962C8B-B14F-4D97-AF65-F5344CB8AC3E}">
        <p14:creationId xmlns:p14="http://schemas.microsoft.com/office/powerpoint/2010/main" val="265975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645F0-3818-5939-3C51-BF1FAD98F2FF}"/>
              </a:ext>
            </a:extLst>
          </p:cNvPr>
          <p:cNvSpPr>
            <a:spLocks noGrp="1"/>
          </p:cNvSpPr>
          <p:nvPr>
            <p:ph type="title"/>
          </p:nvPr>
        </p:nvSpPr>
        <p:spPr>
          <a:xfrm>
            <a:off x="581192" y="702156"/>
            <a:ext cx="11029616" cy="723232"/>
          </a:xfrm>
        </p:spPr>
        <p:txBody>
          <a:bodyPr/>
          <a:lstStyle/>
          <a:p>
            <a:r>
              <a:rPr lang="en-IN" dirty="0"/>
              <a:t>Metrics</a:t>
            </a:r>
          </a:p>
        </p:txBody>
      </p:sp>
      <p:pic>
        <p:nvPicPr>
          <p:cNvPr id="2" name="Picture 2">
            <a:extLst>
              <a:ext uri="{FF2B5EF4-FFF2-40B4-BE49-F238E27FC236}">
                <a16:creationId xmlns:a16="http://schemas.microsoft.com/office/drawing/2014/main" id="{D3BE82C2-4A36-B325-B199-A75B33BA01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845" y="2021116"/>
            <a:ext cx="3195448" cy="247020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23209FB4-A2DE-A3E2-03D8-E822503D4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2363" y="2106706"/>
            <a:ext cx="3195449" cy="238461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a:extLst>
              <a:ext uri="{FF2B5EF4-FFF2-40B4-BE49-F238E27FC236}">
                <a16:creationId xmlns:a16="http://schemas.microsoft.com/office/drawing/2014/main" id="{ED6908E1-E983-D65F-504B-D8E9B5D4F5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709" y="2071424"/>
            <a:ext cx="3407707" cy="23846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BD47681-73C4-B064-B662-A3E83B9C8A61}"/>
              </a:ext>
            </a:extLst>
          </p:cNvPr>
          <p:cNvSpPr txBox="1"/>
          <p:nvPr/>
        </p:nvSpPr>
        <p:spPr>
          <a:xfrm>
            <a:off x="717176" y="4491318"/>
            <a:ext cx="9027459" cy="2585323"/>
          </a:xfrm>
          <a:prstGeom prst="rect">
            <a:avLst/>
          </a:prstGeom>
          <a:noFill/>
        </p:spPr>
        <p:txBody>
          <a:bodyPr wrap="square">
            <a:spAutoFit/>
          </a:bodyPr>
          <a:lstStyle/>
          <a:p>
            <a:pPr marL="285750" indent="-285750">
              <a:buFont typeface="Arial" panose="020B0604020202020204" pitchFamily="34" charset="0"/>
              <a:buChar char="•"/>
            </a:pPr>
            <a:r>
              <a:rPr lang="en-US" dirty="0"/>
              <a:t>Metrics used are silhouette score, Davies Bouldin Score, </a:t>
            </a:r>
            <a:r>
              <a:rPr lang="en-US" dirty="0" err="1"/>
              <a:t>Cainski-Harabasz</a:t>
            </a:r>
            <a:r>
              <a:rPr lang="en-US" dirty="0"/>
              <a:t> index</a:t>
            </a:r>
          </a:p>
          <a:p>
            <a:pPr marL="285750" indent="-285750">
              <a:buFont typeface="Arial" panose="020B0604020202020204" pitchFamily="34" charset="0"/>
              <a:buChar char="•"/>
            </a:pPr>
            <a:r>
              <a:rPr lang="en-US" dirty="0"/>
              <a:t>We got silhouette score around 0.392 for 4 clusters but we used metrics like Davies Bouldin Score, </a:t>
            </a:r>
            <a:r>
              <a:rPr lang="en-US" dirty="0" err="1"/>
              <a:t>Cainski-Harabasz</a:t>
            </a:r>
            <a:r>
              <a:rPr lang="en-US" dirty="0"/>
              <a:t> index</a:t>
            </a:r>
          </a:p>
          <a:p>
            <a:pPr marL="285750" indent="-285750">
              <a:buFont typeface="Arial" panose="020B0604020202020204" pitchFamily="34" charset="0"/>
              <a:buChar char="•"/>
            </a:pPr>
            <a:r>
              <a:rPr lang="en-US" dirty="0"/>
              <a:t>Based on Davies Bouldin Score, </a:t>
            </a:r>
            <a:r>
              <a:rPr lang="en-US" dirty="0" err="1"/>
              <a:t>Cainski-Harabasz</a:t>
            </a:r>
            <a:r>
              <a:rPr lang="en-US" dirty="0"/>
              <a:t> index, we decided to </a:t>
            </a:r>
            <a:r>
              <a:rPr lang="en-US" dirty="0" err="1"/>
              <a:t>to</a:t>
            </a:r>
            <a:r>
              <a:rPr lang="en-US" dirty="0"/>
              <a:t> go for the 4 clusters,</a:t>
            </a:r>
          </a:p>
          <a:p>
            <a:pPr marL="285750" indent="-285750">
              <a:buFont typeface="Arial" panose="020B0604020202020204" pitchFamily="34" charset="0"/>
              <a:buChar char="•"/>
            </a:pPr>
            <a:r>
              <a:rPr lang="en-US" dirty="0"/>
              <a:t>In Davies Bouldin Score we got lowest value for 4 clusters</a:t>
            </a:r>
          </a:p>
          <a:p>
            <a:pPr marL="285750" indent="-285750">
              <a:buFont typeface="Arial" panose="020B0604020202020204" pitchFamily="34" charset="0"/>
              <a:buChar char="•"/>
            </a:pPr>
            <a:r>
              <a:rPr lang="en-US" dirty="0" err="1"/>
              <a:t>Cainski-Harabasz</a:t>
            </a:r>
            <a:r>
              <a:rPr lang="en-US" dirty="0"/>
              <a:t> </a:t>
            </a:r>
            <a:r>
              <a:rPr lang="en-US" dirty="0" err="1"/>
              <a:t>index,we</a:t>
            </a:r>
            <a:r>
              <a:rPr lang="en-US" dirty="0"/>
              <a:t> elbow curve around 4 clusters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767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F645F0-3818-5939-3C51-BF1FAD98F2FF}"/>
              </a:ext>
            </a:extLst>
          </p:cNvPr>
          <p:cNvSpPr>
            <a:spLocks noGrp="1"/>
          </p:cNvSpPr>
          <p:nvPr>
            <p:ph type="title"/>
          </p:nvPr>
        </p:nvSpPr>
        <p:spPr>
          <a:xfrm>
            <a:off x="2635622" y="729050"/>
            <a:ext cx="10705373" cy="741162"/>
          </a:xfrm>
        </p:spPr>
        <p:txBody>
          <a:bodyPr/>
          <a:lstStyle/>
          <a:p>
            <a:r>
              <a:rPr lang="en-IN" dirty="0"/>
              <a:t>Conclusions on K-Means Clustering</a:t>
            </a:r>
          </a:p>
        </p:txBody>
      </p:sp>
      <p:sp>
        <p:nvSpPr>
          <p:cNvPr id="3" name="TextBox 2">
            <a:extLst>
              <a:ext uri="{FF2B5EF4-FFF2-40B4-BE49-F238E27FC236}">
                <a16:creationId xmlns:a16="http://schemas.microsoft.com/office/drawing/2014/main" id="{D70C766F-FE97-663C-830E-CCAB4CFDFCFD}"/>
              </a:ext>
            </a:extLst>
          </p:cNvPr>
          <p:cNvSpPr txBox="1"/>
          <p:nvPr/>
        </p:nvSpPr>
        <p:spPr>
          <a:xfrm>
            <a:off x="457199" y="1945970"/>
            <a:ext cx="10784542" cy="5016758"/>
          </a:xfrm>
          <a:prstGeom prst="rect">
            <a:avLst/>
          </a:prstGeom>
          <a:noFill/>
        </p:spPr>
        <p:txBody>
          <a:bodyPr wrap="square">
            <a:spAutoFit/>
          </a:bodyPr>
          <a:lstStyle/>
          <a:p>
            <a:pPr marL="285750" indent="-285750">
              <a:buFont typeface="Arial" panose="020B0604020202020204" pitchFamily="34" charset="0"/>
              <a:buChar char="•"/>
            </a:pPr>
            <a:r>
              <a:rPr lang="en-US" sz="1600" dirty="0"/>
              <a:t>We used the measure of central tendency such as mean and median to compare the clusters</a:t>
            </a:r>
          </a:p>
          <a:p>
            <a:pPr marL="285750" indent="-285750">
              <a:buFont typeface="Arial" panose="020B0604020202020204" pitchFamily="34" charset="0"/>
              <a:buChar char="•"/>
            </a:pPr>
            <a:r>
              <a:rPr lang="en-US" sz="1600" b="0" i="0" dirty="0">
                <a:solidFill>
                  <a:srgbClr val="000000"/>
                </a:solidFill>
                <a:effectLst/>
                <a:highlight>
                  <a:srgbClr val="00FFFF"/>
                </a:highlight>
                <a:latin typeface="Helvetica Neue"/>
              </a:rPr>
              <a:t>Cluster 0 </a:t>
            </a:r>
            <a:r>
              <a:rPr lang="en-US" sz="1600" b="0" i="0" dirty="0">
                <a:solidFill>
                  <a:srgbClr val="000000"/>
                </a:solidFill>
                <a:effectLst/>
                <a:latin typeface="Helvetica Neue"/>
              </a:rPr>
              <a:t>has the lowest birth rate, low CO2 emissions, low GDP, low health expenditure, low infant mortality rate, and low internet usage. This suggests that Cluster 0 represents countries that are less developed or have lower economic activity compared to the other clusters</a:t>
            </a:r>
            <a:r>
              <a:rPr lang="en-US" sz="1600" b="0" i="0" dirty="0">
                <a:solidFill>
                  <a:srgbClr val="000000"/>
                </a:solidFill>
                <a:effectLst/>
                <a:highlight>
                  <a:srgbClr val="FFFF00"/>
                </a:highlight>
                <a:latin typeface="Helvetica Neue"/>
              </a:rPr>
              <a:t>(developing country)</a:t>
            </a:r>
          </a:p>
          <a:p>
            <a:pPr marL="285750" indent="-285750">
              <a:buFont typeface="Arial" panose="020B0604020202020204" pitchFamily="34" charset="0"/>
              <a:buChar char="•"/>
            </a:pPr>
            <a:r>
              <a:rPr lang="en-US" sz="1600" b="0" i="0" dirty="0">
                <a:solidFill>
                  <a:srgbClr val="000000"/>
                </a:solidFill>
                <a:effectLst/>
                <a:highlight>
                  <a:srgbClr val="00FFFF"/>
                </a:highlight>
                <a:latin typeface="Helvetica Neue"/>
              </a:rPr>
              <a:t>Cluster 1 </a:t>
            </a:r>
            <a:r>
              <a:rPr lang="en-US" sz="1600" b="0" i="0" dirty="0">
                <a:solidFill>
                  <a:srgbClr val="000000"/>
                </a:solidFill>
                <a:effectLst/>
                <a:latin typeface="Helvetica Neue"/>
              </a:rPr>
              <a:t>has high values for most of the features, including high CO2 emissions, high GDP, high health expenditure, high life expectancy, and high mobile phone usage. This indicates that Cluster 1 may represent highly developed countries or those with high economic activity</a:t>
            </a:r>
            <a:r>
              <a:rPr lang="en-US" sz="1600" b="0" i="0" dirty="0">
                <a:solidFill>
                  <a:srgbClr val="000000"/>
                </a:solidFill>
                <a:effectLst/>
                <a:highlight>
                  <a:srgbClr val="FFFF00"/>
                </a:highlight>
                <a:latin typeface="Helvetica Neue"/>
              </a:rPr>
              <a:t>.(highly developed countries-(socio-economically forward countries)</a:t>
            </a:r>
          </a:p>
          <a:p>
            <a:pPr marL="285750" indent="-285750">
              <a:buFont typeface="Arial" panose="020B0604020202020204" pitchFamily="34" charset="0"/>
              <a:buChar char="•"/>
            </a:pPr>
            <a:r>
              <a:rPr lang="en-US" sz="1600" b="0" i="0" dirty="0">
                <a:solidFill>
                  <a:srgbClr val="000000"/>
                </a:solidFill>
                <a:effectLst/>
                <a:highlight>
                  <a:srgbClr val="00FFFF"/>
                </a:highlight>
                <a:latin typeface="Helvetica Neue"/>
              </a:rPr>
              <a:t>Cluster 2</a:t>
            </a:r>
            <a:r>
              <a:rPr lang="en-US" sz="1600" b="0" i="0" dirty="0">
                <a:solidFill>
                  <a:srgbClr val="000000"/>
                </a:solidFill>
                <a:effectLst/>
                <a:latin typeface="Helvetica Neue"/>
              </a:rPr>
              <a:t>:This cluster includes countries with a low GDP per capita and relatively high birth rates and CO2 emissions. The health expenditure as a percentage of GDP is low, and the health expenditure per capita is relatively high compared to other clusters, indicating poor health services. The infant mortality rate is also relatively high in this cluster. The population is mostly urban and relatively young, with a high percentage of people aged 0-14 and a low percentage of people aged 65+. Inbound tourism is relatively low, indicating a struggling economy</a:t>
            </a:r>
            <a:r>
              <a:rPr lang="en-US" sz="1600" b="0" i="0" dirty="0">
                <a:solidFill>
                  <a:srgbClr val="000000"/>
                </a:solidFill>
                <a:effectLst/>
                <a:highlight>
                  <a:srgbClr val="FFFF00"/>
                </a:highlight>
                <a:latin typeface="Helvetica Neue"/>
              </a:rPr>
              <a:t>(Least Developed--(socio-economically backward countries/under developed countries)</a:t>
            </a:r>
          </a:p>
          <a:p>
            <a:pPr marL="285750" indent="-285750">
              <a:buFont typeface="Arial" panose="020B0604020202020204" pitchFamily="34" charset="0"/>
              <a:buChar char="•"/>
            </a:pPr>
            <a:r>
              <a:rPr lang="en-US" sz="1600" b="0" i="0" dirty="0">
                <a:solidFill>
                  <a:srgbClr val="000000"/>
                </a:solidFill>
                <a:effectLst/>
                <a:highlight>
                  <a:srgbClr val="00FFFF"/>
                </a:highlight>
                <a:latin typeface="Helvetica Neue"/>
              </a:rPr>
              <a:t>Cluster 3</a:t>
            </a:r>
            <a:r>
              <a:rPr lang="en-US" sz="1600" b="0" i="0" dirty="0">
                <a:solidFill>
                  <a:srgbClr val="000000"/>
                </a:solidFill>
                <a:effectLst/>
                <a:latin typeface="Helvetica Neue"/>
              </a:rPr>
              <a:t>:This cluster comprises moderately developed countries with high birth rates, CO2 emissions, and GDP per capita. However, the health expenditure as a percentage of GDP and per capita is relatively low, and the infant mortality rate is high. The population in this cluster is predominantly young and urban, with a high percentage of people aged 0-14 and a low percentage of people aged 65+. Inbound tourism is also relatively high in this cluster</a:t>
            </a:r>
            <a:r>
              <a:rPr lang="en-US" sz="1600" b="0" i="0" dirty="0">
                <a:solidFill>
                  <a:srgbClr val="000000"/>
                </a:solidFill>
                <a:effectLst/>
                <a:highlight>
                  <a:srgbClr val="FFFF00"/>
                </a:highlight>
                <a:latin typeface="Helvetica Neue"/>
              </a:rPr>
              <a:t>.(Moderately Developed)</a:t>
            </a:r>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1757992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AFB1A-9D5F-F399-B2F5-1579C852A60C}"/>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63990B50-644D-905F-795D-FD38BD9ECA95}"/>
              </a:ext>
            </a:extLst>
          </p:cNvPr>
          <p:cNvPicPr>
            <a:picLocks noChangeAspect="1"/>
          </p:cNvPicPr>
          <p:nvPr/>
        </p:nvPicPr>
        <p:blipFill>
          <a:blip r:embed="rId2"/>
          <a:stretch>
            <a:fillRect/>
          </a:stretch>
        </p:blipFill>
        <p:spPr>
          <a:xfrm>
            <a:off x="581192" y="2041845"/>
            <a:ext cx="5945114" cy="1215524"/>
          </a:xfrm>
          <a:prstGeom prst="rect">
            <a:avLst/>
          </a:prstGeom>
        </p:spPr>
      </p:pic>
      <p:pic>
        <p:nvPicPr>
          <p:cNvPr id="7" name="Picture 6">
            <a:extLst>
              <a:ext uri="{FF2B5EF4-FFF2-40B4-BE49-F238E27FC236}">
                <a16:creationId xmlns:a16="http://schemas.microsoft.com/office/drawing/2014/main" id="{0E7E53BE-7A97-B284-8751-601F4738FB1F}"/>
              </a:ext>
            </a:extLst>
          </p:cNvPr>
          <p:cNvPicPr>
            <a:picLocks noChangeAspect="1"/>
          </p:cNvPicPr>
          <p:nvPr/>
        </p:nvPicPr>
        <p:blipFill>
          <a:blip r:embed="rId3"/>
          <a:stretch>
            <a:fillRect/>
          </a:stretch>
        </p:blipFill>
        <p:spPr>
          <a:xfrm>
            <a:off x="6915152" y="1957468"/>
            <a:ext cx="4398307" cy="4703308"/>
          </a:xfrm>
          <a:prstGeom prst="rect">
            <a:avLst/>
          </a:prstGeom>
        </p:spPr>
      </p:pic>
      <p:sp>
        <p:nvSpPr>
          <p:cNvPr id="8" name="TextBox 7">
            <a:extLst>
              <a:ext uri="{FF2B5EF4-FFF2-40B4-BE49-F238E27FC236}">
                <a16:creationId xmlns:a16="http://schemas.microsoft.com/office/drawing/2014/main" id="{F4584ACC-8899-9774-1182-2C585F54F83C}"/>
              </a:ext>
            </a:extLst>
          </p:cNvPr>
          <p:cNvSpPr txBox="1"/>
          <p:nvPr/>
        </p:nvSpPr>
        <p:spPr>
          <a:xfrm>
            <a:off x="397811" y="5694179"/>
            <a:ext cx="5829859" cy="923330"/>
          </a:xfrm>
          <a:prstGeom prst="rect">
            <a:avLst/>
          </a:prstGeom>
          <a:noFill/>
        </p:spPr>
        <p:txBody>
          <a:bodyPr wrap="square" rtlCol="0">
            <a:spAutoFit/>
          </a:bodyPr>
          <a:lstStyle/>
          <a:p>
            <a:pPr marL="285750" indent="-285750">
              <a:buFont typeface="Arial" panose="020B0604020202020204" pitchFamily="34" charset="0"/>
              <a:buChar char="•"/>
            </a:pPr>
            <a:r>
              <a:rPr lang="en-US" dirty="0"/>
              <a:t>Based on silhouette </a:t>
            </a:r>
            <a:r>
              <a:rPr lang="en-US" dirty="0" err="1"/>
              <a:t>score,we</a:t>
            </a:r>
            <a:r>
              <a:rPr lang="en-US" dirty="0"/>
              <a:t> decided to go for the 4 clusters and linkage as ‘average’ and we got silhouette score as 0.32</a:t>
            </a:r>
          </a:p>
        </p:txBody>
      </p:sp>
      <p:pic>
        <p:nvPicPr>
          <p:cNvPr id="9" name="Picture 2">
            <a:extLst>
              <a:ext uri="{FF2B5EF4-FFF2-40B4-BE49-F238E27FC236}">
                <a16:creationId xmlns:a16="http://schemas.microsoft.com/office/drawing/2014/main" id="{ABE69CB6-F7F4-235E-AB55-4F2F40E6A0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30" y="3429000"/>
            <a:ext cx="6045575" cy="2191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367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3C0E1-DB61-8907-039A-30DCDC4806FF}"/>
              </a:ext>
            </a:extLst>
          </p:cNvPr>
          <p:cNvSpPr>
            <a:spLocks noGrp="1"/>
          </p:cNvSpPr>
          <p:nvPr>
            <p:ph type="title"/>
          </p:nvPr>
        </p:nvSpPr>
        <p:spPr>
          <a:xfrm>
            <a:off x="600635" y="702156"/>
            <a:ext cx="10741232" cy="714268"/>
          </a:xfrm>
        </p:spPr>
        <p:txBody>
          <a:bodyPr/>
          <a:lstStyle/>
          <a:p>
            <a:r>
              <a:rPr lang="en-US" dirty="0"/>
              <a:t>Metrics</a:t>
            </a:r>
          </a:p>
        </p:txBody>
      </p:sp>
      <p:pic>
        <p:nvPicPr>
          <p:cNvPr id="4104" name="Picture 8">
            <a:extLst>
              <a:ext uri="{FF2B5EF4-FFF2-40B4-BE49-F238E27FC236}">
                <a16:creationId xmlns:a16="http://schemas.microsoft.com/office/drawing/2014/main" id="{FA36E897-5610-A745-2E30-04B6839E35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620" y="1999129"/>
            <a:ext cx="3425461" cy="2169459"/>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623A6F6-2CF8-90E4-3D94-B0FB337CB5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671" y="1999130"/>
            <a:ext cx="3394137" cy="2321858"/>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DC263ED2-B04F-545E-0A20-3F1627CC53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439" y="1999129"/>
            <a:ext cx="3616891" cy="23218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BD76B00-2282-A371-4063-D171102554BD}"/>
              </a:ext>
            </a:extLst>
          </p:cNvPr>
          <p:cNvSpPr txBox="1"/>
          <p:nvPr/>
        </p:nvSpPr>
        <p:spPr>
          <a:xfrm>
            <a:off x="537882" y="4638398"/>
            <a:ext cx="8390965" cy="2031325"/>
          </a:xfrm>
          <a:prstGeom prst="rect">
            <a:avLst/>
          </a:prstGeom>
          <a:noFill/>
        </p:spPr>
        <p:txBody>
          <a:bodyPr wrap="square">
            <a:spAutoFit/>
          </a:bodyPr>
          <a:lstStyle/>
          <a:p>
            <a:pPr marL="285750" indent="-285750">
              <a:buFont typeface="Arial" panose="020B0604020202020204" pitchFamily="34" charset="0"/>
              <a:buChar char="•"/>
            </a:pPr>
            <a:r>
              <a:rPr lang="en-US" dirty="0"/>
              <a:t>Metrics used are silhouette score, Davies Bouldin Score, </a:t>
            </a:r>
            <a:r>
              <a:rPr lang="en-US" dirty="0" err="1"/>
              <a:t>Cainski-Harabasz</a:t>
            </a:r>
            <a:r>
              <a:rPr lang="en-US" dirty="0"/>
              <a:t> index</a:t>
            </a:r>
          </a:p>
          <a:p>
            <a:pPr marL="285750" indent="-285750">
              <a:buFont typeface="Arial" panose="020B0604020202020204" pitchFamily="34" charset="0"/>
              <a:buChar char="•"/>
            </a:pPr>
            <a:r>
              <a:rPr lang="en-US" dirty="0"/>
              <a:t>We got silhouette score around 0.316 for 4 clusters but we used metrics like Davies Bouldin Score, </a:t>
            </a:r>
            <a:r>
              <a:rPr lang="en-US" dirty="0" err="1"/>
              <a:t>Cainski-Harabasz</a:t>
            </a:r>
            <a:r>
              <a:rPr lang="en-US" dirty="0"/>
              <a:t> index</a:t>
            </a:r>
          </a:p>
          <a:p>
            <a:pPr marL="285750" indent="-285750">
              <a:buFont typeface="Arial" panose="020B0604020202020204" pitchFamily="34" charset="0"/>
              <a:buChar char="•"/>
            </a:pPr>
            <a:r>
              <a:rPr lang="en-US" dirty="0"/>
              <a:t>In Davies Bouldin Score we got lowest value for 8 clusters</a:t>
            </a:r>
          </a:p>
          <a:p>
            <a:pPr marL="285750" indent="-285750">
              <a:buFont typeface="Arial" panose="020B0604020202020204" pitchFamily="34" charset="0"/>
              <a:buChar char="•"/>
            </a:pPr>
            <a:r>
              <a:rPr lang="en-US" dirty="0" err="1"/>
              <a:t>Cainski-Harabasz</a:t>
            </a:r>
            <a:r>
              <a:rPr lang="en-US" dirty="0"/>
              <a:t> </a:t>
            </a:r>
            <a:r>
              <a:rPr lang="en-US" dirty="0" err="1"/>
              <a:t>index,we</a:t>
            </a:r>
            <a:r>
              <a:rPr lang="en-US" dirty="0"/>
              <a:t> elbow curve around 4 clusters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538505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EECE6-E076-9207-D7F7-070135F22AD8}"/>
              </a:ext>
            </a:extLst>
          </p:cNvPr>
          <p:cNvSpPr>
            <a:spLocks noGrp="1"/>
          </p:cNvSpPr>
          <p:nvPr>
            <p:ph type="title"/>
          </p:nvPr>
        </p:nvSpPr>
        <p:spPr>
          <a:xfrm>
            <a:off x="743313" y="818698"/>
            <a:ext cx="10705373" cy="642550"/>
          </a:xfrm>
        </p:spPr>
        <p:txBody>
          <a:bodyPr>
            <a:normAutofit fontScale="90000"/>
          </a:bodyPr>
          <a:lstStyle/>
          <a:p>
            <a:r>
              <a:rPr lang="en-US" sz="2800" dirty="0"/>
              <a:t>Comparisons between K-means and </a:t>
            </a:r>
            <a:r>
              <a:rPr lang="en-US" sz="2800" dirty="0" err="1"/>
              <a:t>hierarchial</a:t>
            </a:r>
            <a:r>
              <a:rPr lang="en-US" sz="2800" dirty="0"/>
              <a:t> clustering</a:t>
            </a:r>
            <a:endParaRPr lang="en-US" dirty="0"/>
          </a:p>
        </p:txBody>
      </p:sp>
      <p:pic>
        <p:nvPicPr>
          <p:cNvPr id="1026" name="Picture 2">
            <a:extLst>
              <a:ext uri="{FF2B5EF4-FFF2-40B4-BE49-F238E27FC236}">
                <a16:creationId xmlns:a16="http://schemas.microsoft.com/office/drawing/2014/main" id="{2047DDC1-7B25-7121-E46D-5DE6A8C87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9068" y="1945061"/>
            <a:ext cx="9314814" cy="34516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EC61014-9A4E-249C-A30E-F32246052973}"/>
              </a:ext>
            </a:extLst>
          </p:cNvPr>
          <p:cNvSpPr txBox="1"/>
          <p:nvPr/>
        </p:nvSpPr>
        <p:spPr>
          <a:xfrm flipH="1">
            <a:off x="1300779" y="5418900"/>
            <a:ext cx="6955716" cy="923330"/>
          </a:xfrm>
          <a:prstGeom prst="rect">
            <a:avLst/>
          </a:prstGeom>
          <a:noFill/>
        </p:spPr>
        <p:txBody>
          <a:bodyPr wrap="square" rtlCol="0">
            <a:spAutoFit/>
          </a:bodyPr>
          <a:lstStyle/>
          <a:p>
            <a:r>
              <a:rPr lang="en-US" dirty="0"/>
              <a:t>As per above plot we can see that k-means has clustered </a:t>
            </a:r>
            <a:r>
              <a:rPr lang="en-US" dirty="0" err="1"/>
              <a:t>pca</a:t>
            </a:r>
            <a:r>
              <a:rPr lang="en-US" dirty="0"/>
              <a:t> components well as compared to the </a:t>
            </a:r>
            <a:r>
              <a:rPr lang="en-US" dirty="0" err="1"/>
              <a:t>Hierarchial</a:t>
            </a:r>
            <a:r>
              <a:rPr lang="en-US" dirty="0"/>
              <a:t> clustering so we will conclude k-means as final model for the Deployment</a:t>
            </a:r>
          </a:p>
        </p:txBody>
      </p:sp>
    </p:spTree>
    <p:extLst>
      <p:ext uri="{BB962C8B-B14F-4D97-AF65-F5344CB8AC3E}">
        <p14:creationId xmlns:p14="http://schemas.microsoft.com/office/powerpoint/2010/main" val="479433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BB2D72-17A7-61D4-3A93-411B49960B6A}"/>
              </a:ext>
            </a:extLst>
          </p:cNvPr>
          <p:cNvSpPr>
            <a:spLocks noGrp="1"/>
          </p:cNvSpPr>
          <p:nvPr>
            <p:ph type="title"/>
          </p:nvPr>
        </p:nvSpPr>
        <p:spPr>
          <a:xfrm>
            <a:off x="466165" y="702156"/>
            <a:ext cx="11144643" cy="705303"/>
          </a:xfrm>
        </p:spPr>
        <p:txBody>
          <a:bodyPr>
            <a:normAutofit/>
          </a:bodyPr>
          <a:lstStyle/>
          <a:p>
            <a:r>
              <a:rPr lang="en-US" sz="2400" dirty="0"/>
              <a:t>Comparisons between K-means and </a:t>
            </a:r>
            <a:r>
              <a:rPr lang="en-US" sz="2400" dirty="0" err="1"/>
              <a:t>hierarchial</a:t>
            </a:r>
            <a:r>
              <a:rPr lang="en-US" sz="2400" dirty="0"/>
              <a:t> clustering</a:t>
            </a:r>
          </a:p>
        </p:txBody>
      </p:sp>
      <p:pic>
        <p:nvPicPr>
          <p:cNvPr id="6146" name="Picture 2">
            <a:extLst>
              <a:ext uri="{FF2B5EF4-FFF2-40B4-BE49-F238E27FC236}">
                <a16:creationId xmlns:a16="http://schemas.microsoft.com/office/drawing/2014/main" id="{A06C7249-16E7-1BE3-A6DD-FA92896773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087" y="2106706"/>
            <a:ext cx="6891337" cy="4294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A6A1376-5373-9B18-3BED-0324AA0424A5}"/>
              </a:ext>
            </a:extLst>
          </p:cNvPr>
          <p:cNvSpPr txBox="1"/>
          <p:nvPr/>
        </p:nvSpPr>
        <p:spPr>
          <a:xfrm flipH="1">
            <a:off x="7943625" y="2277035"/>
            <a:ext cx="2984351"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We compared the </a:t>
            </a:r>
            <a:r>
              <a:rPr lang="en-US" dirty="0" err="1"/>
              <a:t>kmeans</a:t>
            </a:r>
            <a:r>
              <a:rPr lang="en-US" dirty="0"/>
              <a:t> and </a:t>
            </a:r>
            <a:r>
              <a:rPr lang="en-US" dirty="0" err="1"/>
              <a:t>hierarchial</a:t>
            </a:r>
            <a:r>
              <a:rPr lang="en-US" dirty="0"/>
              <a:t> clustering with some of the features such as </a:t>
            </a:r>
            <a:r>
              <a:rPr lang="en-US" dirty="0" err="1"/>
              <a:t>population,GDP,,birth</a:t>
            </a:r>
            <a:r>
              <a:rPr lang="en-US" dirty="0"/>
              <a:t> </a:t>
            </a:r>
            <a:r>
              <a:rPr lang="en-US" dirty="0" err="1"/>
              <a:t>rate,Buisness</a:t>
            </a:r>
            <a:r>
              <a:rPr lang="en-US" dirty="0"/>
              <a:t> tax rate </a:t>
            </a:r>
          </a:p>
          <a:p>
            <a:pPr marL="285750" indent="-285750">
              <a:buFont typeface="Arial" panose="020B0604020202020204" pitchFamily="34" charset="0"/>
              <a:buChar char="•"/>
            </a:pPr>
            <a:r>
              <a:rPr lang="en-US" dirty="0"/>
              <a:t>So both clustering are quite similar as we can see in the plot </a:t>
            </a:r>
          </a:p>
        </p:txBody>
      </p:sp>
    </p:spTree>
    <p:extLst>
      <p:ext uri="{BB962C8B-B14F-4D97-AF65-F5344CB8AC3E}">
        <p14:creationId xmlns:p14="http://schemas.microsoft.com/office/powerpoint/2010/main" val="2757373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68CA96-5C27-4E86-E81A-25FFB405CC7F}"/>
              </a:ext>
            </a:extLst>
          </p:cNvPr>
          <p:cNvSpPr>
            <a:spLocks noGrp="1"/>
          </p:cNvSpPr>
          <p:nvPr>
            <p:ph idx="1"/>
          </p:nvPr>
        </p:nvSpPr>
        <p:spPr>
          <a:xfrm>
            <a:off x="581193" y="2180497"/>
            <a:ext cx="4009469" cy="1673046"/>
          </a:xfrm>
        </p:spPr>
        <p:txBody>
          <a:bodyPr>
            <a:normAutofit fontScale="92500" lnSpcReduction="10000"/>
          </a:bodyPr>
          <a:lstStyle/>
          <a:p>
            <a:r>
              <a:rPr lang="en-IN" dirty="0"/>
              <a:t>The final model is dumped in pickle along the necessary transformations and all deployment is carried over with stream lit</a:t>
            </a:r>
          </a:p>
          <a:p>
            <a:r>
              <a:rPr lang="en-IN" dirty="0"/>
              <a:t>This app file is made in way that the values are entered within a range </a:t>
            </a:r>
          </a:p>
        </p:txBody>
      </p:sp>
      <p:sp>
        <p:nvSpPr>
          <p:cNvPr id="7" name="Title 6">
            <a:extLst>
              <a:ext uri="{FF2B5EF4-FFF2-40B4-BE49-F238E27FC236}">
                <a16:creationId xmlns:a16="http://schemas.microsoft.com/office/drawing/2014/main" id="{EAF645F0-3818-5939-3C51-BF1FAD98F2FF}"/>
              </a:ext>
            </a:extLst>
          </p:cNvPr>
          <p:cNvSpPr>
            <a:spLocks noGrp="1"/>
          </p:cNvSpPr>
          <p:nvPr>
            <p:ph type="title"/>
          </p:nvPr>
        </p:nvSpPr>
        <p:spPr/>
        <p:txBody>
          <a:bodyPr/>
          <a:lstStyle/>
          <a:p>
            <a:r>
              <a:rPr lang="en-IN" dirty="0"/>
              <a:t>Deployment</a:t>
            </a:r>
          </a:p>
        </p:txBody>
      </p:sp>
      <p:pic>
        <p:nvPicPr>
          <p:cNvPr id="3" name="Picture 2">
            <a:extLst>
              <a:ext uri="{FF2B5EF4-FFF2-40B4-BE49-F238E27FC236}">
                <a16:creationId xmlns:a16="http://schemas.microsoft.com/office/drawing/2014/main" id="{BE3CAE02-8F0D-EA3D-C7A2-5EA399CC95C7}"/>
              </a:ext>
            </a:extLst>
          </p:cNvPr>
          <p:cNvPicPr>
            <a:picLocks noChangeAspect="1"/>
          </p:cNvPicPr>
          <p:nvPr/>
        </p:nvPicPr>
        <p:blipFill rotWithShape="1">
          <a:blip r:embed="rId2"/>
          <a:srcRect l="18520" t="60136" r="47577" b="26667"/>
          <a:stretch/>
        </p:blipFill>
        <p:spPr>
          <a:xfrm>
            <a:off x="447870" y="4411391"/>
            <a:ext cx="4142792" cy="1318484"/>
          </a:xfrm>
          <a:prstGeom prst="rect">
            <a:avLst/>
          </a:prstGeom>
        </p:spPr>
      </p:pic>
      <p:pic>
        <p:nvPicPr>
          <p:cNvPr id="6" name="Picture 5">
            <a:extLst>
              <a:ext uri="{FF2B5EF4-FFF2-40B4-BE49-F238E27FC236}">
                <a16:creationId xmlns:a16="http://schemas.microsoft.com/office/drawing/2014/main" id="{1D6255A2-79C3-01A1-1267-BF44BA7CB7D0}"/>
              </a:ext>
            </a:extLst>
          </p:cNvPr>
          <p:cNvPicPr>
            <a:picLocks noChangeAspect="1"/>
          </p:cNvPicPr>
          <p:nvPr/>
        </p:nvPicPr>
        <p:blipFill rotWithShape="1">
          <a:blip r:embed="rId3"/>
          <a:srcRect l="3903" t="17687" r="54617" b="10239"/>
          <a:stretch/>
        </p:blipFill>
        <p:spPr>
          <a:xfrm>
            <a:off x="5430416" y="1715956"/>
            <a:ext cx="5906278" cy="4942864"/>
          </a:xfrm>
          <a:prstGeom prst="rect">
            <a:avLst/>
          </a:prstGeom>
        </p:spPr>
      </p:pic>
    </p:spTree>
    <p:extLst>
      <p:ext uri="{BB962C8B-B14F-4D97-AF65-F5344CB8AC3E}">
        <p14:creationId xmlns:p14="http://schemas.microsoft.com/office/powerpoint/2010/main" val="38439236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468CA96-5C27-4E86-E81A-25FFB405CC7F}"/>
              </a:ext>
            </a:extLst>
          </p:cNvPr>
          <p:cNvSpPr>
            <a:spLocks noGrp="1"/>
          </p:cNvSpPr>
          <p:nvPr>
            <p:ph idx="1"/>
          </p:nvPr>
        </p:nvSpPr>
        <p:spPr/>
        <p:txBody>
          <a:bodyPr>
            <a:normAutofit/>
          </a:bodyPr>
          <a:lstStyle/>
          <a:p>
            <a:pPr marL="0" indent="0" algn="ctr">
              <a:buNone/>
            </a:pPr>
            <a:r>
              <a:rPr lang="en-IN" sz="9600" dirty="0"/>
              <a:t>Thank You</a:t>
            </a:r>
          </a:p>
        </p:txBody>
      </p:sp>
    </p:spTree>
    <p:extLst>
      <p:ext uri="{BB962C8B-B14F-4D97-AF65-F5344CB8AC3E}">
        <p14:creationId xmlns:p14="http://schemas.microsoft.com/office/powerpoint/2010/main" val="721975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6D71-2BC9-CC44-71AA-EBDAF9BA33A4}"/>
              </a:ext>
            </a:extLst>
          </p:cNvPr>
          <p:cNvSpPr>
            <a:spLocks noGrp="1"/>
          </p:cNvSpPr>
          <p:nvPr>
            <p:ph type="title"/>
          </p:nvPr>
        </p:nvSpPr>
        <p:spPr/>
        <p:txBody>
          <a:bodyPr/>
          <a:lstStyle/>
          <a:p>
            <a:r>
              <a:rPr lang="en-IN" dirty="0"/>
              <a:t>Dataset details:</a:t>
            </a:r>
          </a:p>
        </p:txBody>
      </p:sp>
      <p:pic>
        <p:nvPicPr>
          <p:cNvPr id="5" name="Content Placeholder 4">
            <a:extLst>
              <a:ext uri="{FF2B5EF4-FFF2-40B4-BE49-F238E27FC236}">
                <a16:creationId xmlns:a16="http://schemas.microsoft.com/office/drawing/2014/main" id="{AB26161F-DE76-53DE-47AC-C0DFDBCF61CA}"/>
              </a:ext>
            </a:extLst>
          </p:cNvPr>
          <p:cNvPicPr>
            <a:picLocks noGrp="1" noChangeAspect="1"/>
          </p:cNvPicPr>
          <p:nvPr>
            <p:ph idx="1"/>
          </p:nvPr>
        </p:nvPicPr>
        <p:blipFill rotWithShape="1">
          <a:blip r:embed="rId2"/>
          <a:srcRect l="17562" t="24665" r="52901" b="6591"/>
          <a:stretch/>
        </p:blipFill>
        <p:spPr>
          <a:xfrm>
            <a:off x="699796" y="1866123"/>
            <a:ext cx="4180114" cy="4690728"/>
          </a:xfrm>
        </p:spPr>
      </p:pic>
      <p:sp>
        <p:nvSpPr>
          <p:cNvPr id="7" name="Content Placeholder 2">
            <a:extLst>
              <a:ext uri="{FF2B5EF4-FFF2-40B4-BE49-F238E27FC236}">
                <a16:creationId xmlns:a16="http://schemas.microsoft.com/office/drawing/2014/main" id="{9BB23DD3-631A-54C1-4D4B-FB7DC873710D}"/>
              </a:ext>
            </a:extLst>
          </p:cNvPr>
          <p:cNvSpPr txBox="1">
            <a:spLocks/>
          </p:cNvSpPr>
          <p:nvPr/>
        </p:nvSpPr>
        <p:spPr>
          <a:xfrm>
            <a:off x="5141167" y="2180496"/>
            <a:ext cx="6469640" cy="4276288"/>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The available features of the dataset are shown.</a:t>
            </a:r>
          </a:p>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Some of the features are non numerical and also some null values are present in the dataset</a:t>
            </a:r>
          </a:p>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This dataset  contains total of 13 records for 208 countries.</a:t>
            </a:r>
          </a:p>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These 13 entries are 13years from 2000-2013 </a:t>
            </a:r>
          </a:p>
          <a:p>
            <a:pPr>
              <a:buFont typeface="Wingdings" panose="05000000000000000000" pitchFamily="2" charset="2"/>
              <a:buChar char="q"/>
            </a:pPr>
            <a:endParaRPr lang="en-IN" sz="20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398732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6D71-2BC9-CC44-71AA-EBDAF9BA33A4}"/>
              </a:ext>
            </a:extLst>
          </p:cNvPr>
          <p:cNvSpPr>
            <a:spLocks noGrp="1"/>
          </p:cNvSpPr>
          <p:nvPr>
            <p:ph type="title"/>
          </p:nvPr>
        </p:nvSpPr>
        <p:spPr/>
        <p:txBody>
          <a:bodyPr/>
          <a:lstStyle/>
          <a:p>
            <a:r>
              <a:rPr lang="en-IN" dirty="0"/>
              <a:t>Null values</a:t>
            </a:r>
          </a:p>
        </p:txBody>
      </p:sp>
      <p:pic>
        <p:nvPicPr>
          <p:cNvPr id="5" name="Content Placeholder 4">
            <a:extLst>
              <a:ext uri="{FF2B5EF4-FFF2-40B4-BE49-F238E27FC236}">
                <a16:creationId xmlns:a16="http://schemas.microsoft.com/office/drawing/2014/main" id="{2C3B4889-DAA7-15F5-12B8-B1FFADC01F6C}"/>
              </a:ext>
            </a:extLst>
          </p:cNvPr>
          <p:cNvPicPr>
            <a:picLocks noGrp="1" noChangeAspect="1"/>
          </p:cNvPicPr>
          <p:nvPr>
            <p:ph idx="1"/>
          </p:nvPr>
        </p:nvPicPr>
        <p:blipFill rotWithShape="1">
          <a:blip r:embed="rId2"/>
          <a:srcRect l="14708" t="31006" r="60036" b="8368"/>
          <a:stretch/>
        </p:blipFill>
        <p:spPr>
          <a:xfrm>
            <a:off x="338597" y="1978089"/>
            <a:ext cx="3235028" cy="4721289"/>
          </a:xfrm>
        </p:spPr>
      </p:pic>
      <p:sp>
        <p:nvSpPr>
          <p:cNvPr id="6" name="Content Placeholder 2">
            <a:extLst>
              <a:ext uri="{FF2B5EF4-FFF2-40B4-BE49-F238E27FC236}">
                <a16:creationId xmlns:a16="http://schemas.microsoft.com/office/drawing/2014/main" id="{266ACB7B-CAB4-E384-8AF3-513EDDF9F3FC}"/>
              </a:ext>
            </a:extLst>
          </p:cNvPr>
          <p:cNvSpPr txBox="1">
            <a:spLocks/>
          </p:cNvSpPr>
          <p:nvPr/>
        </p:nvSpPr>
        <p:spPr>
          <a:xfrm>
            <a:off x="3890865" y="2180496"/>
            <a:ext cx="7719942" cy="2018280"/>
          </a:xfrm>
          <a:prstGeom prst="rect">
            <a:avLst/>
          </a:prstGeom>
        </p:spPr>
        <p:txBody>
          <a:bodyPr vert="horz" lIns="91440" tIns="45720" rIns="91440" bIns="45720" rtlCol="0" anchor="ctr">
            <a:normAutofit fontScale="700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The percentage of null values of the individual features </a:t>
            </a:r>
          </a:p>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To carryover the work of imputation on these features</a:t>
            </a:r>
          </a:p>
          <a:p>
            <a:pPr>
              <a:buFont typeface="Wingdings" panose="05000000000000000000" pitchFamily="2" charset="2"/>
              <a:buChar char="q"/>
            </a:pPr>
            <a:r>
              <a:rPr lang="en-IN" sz="2000" dirty="0">
                <a:latin typeface="Verdana" panose="020B0604030504040204" pitchFamily="34" charset="0"/>
                <a:ea typeface="Verdana" panose="020B0604030504040204" pitchFamily="34" charset="0"/>
              </a:rPr>
              <a:t>We have also checked for the rows with most null entries  and removed those rows.</a:t>
            </a:r>
          </a:p>
          <a:p>
            <a:pPr>
              <a:buFont typeface="Wingdings" panose="05000000000000000000" pitchFamily="2" charset="2"/>
              <a:buChar char="q"/>
            </a:pPr>
            <a:r>
              <a:rPr lang="en-US" sz="2000" dirty="0">
                <a:latin typeface="Verdana" panose="020B0604030504040204" pitchFamily="34" charset="0"/>
                <a:ea typeface="Verdana" panose="020B0604030504040204" pitchFamily="34" charset="0"/>
              </a:rPr>
              <a:t>Multiple imputation: This method generates multiple imputed datasets by simulating plausible values for the missing values based on the observed data and the uncertainty associated with the missingness. This method can be useful when there is significant missing data and a single imputation method may not be sufficient</a:t>
            </a:r>
            <a:endParaRPr lang="en-IN" sz="2000" dirty="0">
              <a:latin typeface="Verdana" panose="020B0604030504040204" pitchFamily="34" charset="0"/>
              <a:ea typeface="Verdana" panose="020B0604030504040204" pitchFamily="34" charset="0"/>
            </a:endParaRPr>
          </a:p>
        </p:txBody>
      </p:sp>
      <p:pic>
        <p:nvPicPr>
          <p:cNvPr id="8" name="Picture 7">
            <a:extLst>
              <a:ext uri="{FF2B5EF4-FFF2-40B4-BE49-F238E27FC236}">
                <a16:creationId xmlns:a16="http://schemas.microsoft.com/office/drawing/2014/main" id="{A0E4E642-CFC2-ADF4-75BC-993C6D62F726}"/>
              </a:ext>
            </a:extLst>
          </p:cNvPr>
          <p:cNvPicPr>
            <a:picLocks noChangeAspect="1"/>
          </p:cNvPicPr>
          <p:nvPr/>
        </p:nvPicPr>
        <p:blipFill rotWithShape="1">
          <a:blip r:embed="rId3"/>
          <a:srcRect l="18721" t="27075" r="28214" b="38776"/>
          <a:stretch/>
        </p:blipFill>
        <p:spPr>
          <a:xfrm>
            <a:off x="4338734" y="4470133"/>
            <a:ext cx="6158203" cy="2229245"/>
          </a:xfrm>
          <a:prstGeom prst="rect">
            <a:avLst/>
          </a:prstGeom>
        </p:spPr>
      </p:pic>
    </p:spTree>
    <p:extLst>
      <p:ext uri="{BB962C8B-B14F-4D97-AF65-F5344CB8AC3E}">
        <p14:creationId xmlns:p14="http://schemas.microsoft.com/office/powerpoint/2010/main" val="24946162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6D71-2BC9-CC44-71AA-EBDAF9BA33A4}"/>
              </a:ext>
            </a:extLst>
          </p:cNvPr>
          <p:cNvSpPr>
            <a:spLocks noGrp="1"/>
          </p:cNvSpPr>
          <p:nvPr>
            <p:ph type="title"/>
          </p:nvPr>
        </p:nvSpPr>
        <p:spPr/>
        <p:txBody>
          <a:bodyPr/>
          <a:lstStyle/>
          <a:p>
            <a:r>
              <a:rPr lang="en-IN" dirty="0"/>
              <a:t>Correlation between the features</a:t>
            </a:r>
          </a:p>
        </p:txBody>
      </p:sp>
      <p:sp>
        <p:nvSpPr>
          <p:cNvPr id="3" name="Content Placeholder 2">
            <a:extLst>
              <a:ext uri="{FF2B5EF4-FFF2-40B4-BE49-F238E27FC236}">
                <a16:creationId xmlns:a16="http://schemas.microsoft.com/office/drawing/2014/main" id="{3E8FCB0B-6819-F721-CEF3-ED7A7E26E63B}"/>
              </a:ext>
            </a:extLst>
          </p:cNvPr>
          <p:cNvSpPr>
            <a:spLocks noGrp="1"/>
          </p:cNvSpPr>
          <p:nvPr>
            <p:ph idx="1"/>
          </p:nvPr>
        </p:nvSpPr>
        <p:spPr/>
        <p:txBody>
          <a:bodyPr/>
          <a:lstStyle/>
          <a:p>
            <a:r>
              <a:rPr lang="en-IN" dirty="0"/>
              <a:t>Since we multiple features we have to check for the correlation between the features because the two highly </a:t>
            </a:r>
            <a:r>
              <a:rPr lang="en-IN" dirty="0" err="1"/>
              <a:t>correalted</a:t>
            </a:r>
            <a:r>
              <a:rPr lang="en-IN" dirty="0"/>
              <a:t> features provide the same information and in this case we may just use one of the feature.</a:t>
            </a:r>
          </a:p>
          <a:p>
            <a:r>
              <a:rPr lang="en-IN" dirty="0"/>
              <a:t>The following columns are highly correlated:</a:t>
            </a:r>
          </a:p>
          <a:p>
            <a:r>
              <a:rPr lang="en-IN" dirty="0"/>
              <a:t>{('Birth Rate', 'Population 0-14'), ('Life Expectancy Female', 'Life Expectancy Male'), ('Life Expectancy Male', 'Life Expectancy Female'), ('Birth Rate', 'Infant Mortality Rate'), ('Infant Mortality Rate', 'Population 0-14'), ('Energy Usage', 'CO2 Emissions'), ('Population 0-14', 'Birth Rate'), ('Population 0-14', 'Infant Mortality Rate'), ('CO2 Emissions', 'Energy Usage'), ('Infant Mortality Rate', 'Birth Rate’)}</a:t>
            </a:r>
          </a:p>
          <a:p>
            <a:r>
              <a:rPr lang="en-IN" dirty="0"/>
              <a:t>From this we can come to conclusion that some features like if energy usage is high the co2 emission would be high and also that birth rate and infant mortality rate are both moreover same in case</a:t>
            </a:r>
          </a:p>
        </p:txBody>
      </p:sp>
    </p:spTree>
    <p:extLst>
      <p:ext uri="{BB962C8B-B14F-4D97-AF65-F5344CB8AC3E}">
        <p14:creationId xmlns:p14="http://schemas.microsoft.com/office/powerpoint/2010/main" val="372854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56D71-2BC9-CC44-71AA-EBDAF9BA33A4}"/>
              </a:ext>
            </a:extLst>
          </p:cNvPr>
          <p:cNvSpPr>
            <a:spLocks noGrp="1"/>
          </p:cNvSpPr>
          <p:nvPr>
            <p:ph type="title"/>
          </p:nvPr>
        </p:nvSpPr>
        <p:spPr/>
        <p:txBody>
          <a:bodyPr/>
          <a:lstStyle/>
          <a:p>
            <a:r>
              <a:rPr lang="en-IN" dirty="0"/>
              <a:t>Heatmap providing information about correlation</a:t>
            </a:r>
          </a:p>
        </p:txBody>
      </p:sp>
      <p:pic>
        <p:nvPicPr>
          <p:cNvPr id="2051" name="Picture 3">
            <a:extLst>
              <a:ext uri="{FF2B5EF4-FFF2-40B4-BE49-F238E27FC236}">
                <a16:creationId xmlns:a16="http://schemas.microsoft.com/office/drawing/2014/main" id="{45D6832E-F321-E41F-0833-0E69F92B552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0343" y="2181225"/>
            <a:ext cx="9853126" cy="4452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31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Preprocessing</a:t>
            </a:r>
            <a:r>
              <a:rPr lang="en-IN" dirty="0"/>
              <a:t> of the features:</a:t>
            </a:r>
          </a:p>
        </p:txBody>
      </p:sp>
      <p:sp>
        <p:nvSpPr>
          <p:cNvPr id="3" name="Content Placeholder 2"/>
          <p:cNvSpPr>
            <a:spLocks noGrp="1"/>
          </p:cNvSpPr>
          <p:nvPr>
            <p:ph idx="1"/>
          </p:nvPr>
        </p:nvSpPr>
        <p:spPr>
          <a:xfrm>
            <a:off x="581192" y="2180497"/>
            <a:ext cx="11029615" cy="1085218"/>
          </a:xfrm>
        </p:spPr>
        <p:txBody>
          <a:bodyPr>
            <a:normAutofit lnSpcReduction="10000"/>
          </a:bodyPr>
          <a:lstStyle/>
          <a:p>
            <a:r>
              <a:rPr lang="en-IN" sz="2400" dirty="0"/>
              <a:t>Many of the features were in the form of object because of addition of the symbols and punctuations </a:t>
            </a:r>
            <a:r>
              <a:rPr lang="en-IN" sz="2400" dirty="0" err="1"/>
              <a:t>inorder</a:t>
            </a:r>
            <a:r>
              <a:rPr lang="en-IN" sz="2400" dirty="0"/>
              <a:t> to convert to int\float </a:t>
            </a:r>
            <a:r>
              <a:rPr lang="en-IN" sz="2400" dirty="0" err="1"/>
              <a:t>dtypes</a:t>
            </a:r>
            <a:r>
              <a:rPr lang="en-IN" sz="2400" dirty="0"/>
              <a:t> we have to carry over </a:t>
            </a:r>
            <a:r>
              <a:rPr lang="en-IN" sz="2400" dirty="0" err="1"/>
              <a:t>preprocessing</a:t>
            </a:r>
            <a:r>
              <a:rPr lang="en-IN" sz="2400" dirty="0"/>
              <a:t> using regular expression.</a:t>
            </a:r>
          </a:p>
        </p:txBody>
      </p:sp>
      <p:pic>
        <p:nvPicPr>
          <p:cNvPr id="5" name="Picture 4">
            <a:extLst>
              <a:ext uri="{FF2B5EF4-FFF2-40B4-BE49-F238E27FC236}">
                <a16:creationId xmlns:a16="http://schemas.microsoft.com/office/drawing/2014/main" id="{6B9577F3-3388-D2E2-C72B-664C667FE54B}"/>
              </a:ext>
            </a:extLst>
          </p:cNvPr>
          <p:cNvPicPr>
            <a:picLocks noChangeAspect="1"/>
          </p:cNvPicPr>
          <p:nvPr/>
        </p:nvPicPr>
        <p:blipFill rotWithShape="1">
          <a:blip r:embed="rId2"/>
          <a:srcRect l="19362" t="35918" r="32806" b="54150"/>
          <a:stretch/>
        </p:blipFill>
        <p:spPr>
          <a:xfrm>
            <a:off x="849085" y="3428999"/>
            <a:ext cx="9283959" cy="1085217"/>
          </a:xfrm>
          <a:prstGeom prst="rect">
            <a:avLst/>
          </a:prstGeom>
        </p:spPr>
      </p:pic>
      <p:pic>
        <p:nvPicPr>
          <p:cNvPr id="7" name="Picture 6">
            <a:extLst>
              <a:ext uri="{FF2B5EF4-FFF2-40B4-BE49-F238E27FC236}">
                <a16:creationId xmlns:a16="http://schemas.microsoft.com/office/drawing/2014/main" id="{8BF77770-A7BB-6552-2ABA-A8B5DA44E18A}"/>
              </a:ext>
            </a:extLst>
          </p:cNvPr>
          <p:cNvPicPr>
            <a:picLocks noChangeAspect="1"/>
          </p:cNvPicPr>
          <p:nvPr/>
        </p:nvPicPr>
        <p:blipFill rotWithShape="1">
          <a:blip r:embed="rId3"/>
          <a:srcRect l="19362" t="65963" r="44515" b="20461"/>
          <a:stretch/>
        </p:blipFill>
        <p:spPr>
          <a:xfrm>
            <a:off x="849085" y="4773113"/>
            <a:ext cx="9610531" cy="1382731"/>
          </a:xfrm>
          <a:prstGeom prst="rect">
            <a:avLst/>
          </a:prstGeom>
        </p:spPr>
      </p:pic>
    </p:spTree>
    <p:extLst>
      <p:ext uri="{BB962C8B-B14F-4D97-AF65-F5344CB8AC3E}">
        <p14:creationId xmlns:p14="http://schemas.microsoft.com/office/powerpoint/2010/main" val="27132177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Distribution and outliers detection </a:t>
            </a:r>
          </a:p>
        </p:txBody>
      </p:sp>
      <p:sp>
        <p:nvSpPr>
          <p:cNvPr id="3" name="Content Placeholder 2"/>
          <p:cNvSpPr>
            <a:spLocks noGrp="1"/>
          </p:cNvSpPr>
          <p:nvPr>
            <p:ph idx="1"/>
          </p:nvPr>
        </p:nvSpPr>
        <p:spPr>
          <a:xfrm>
            <a:off x="581192" y="2171166"/>
            <a:ext cx="11029615" cy="3287242"/>
          </a:xfrm>
        </p:spPr>
        <p:txBody>
          <a:bodyPr>
            <a:normAutofit/>
          </a:bodyPr>
          <a:lstStyle/>
          <a:p>
            <a:r>
              <a:rPr lang="en-IN" sz="2400" dirty="0"/>
              <a:t>We need to check the distribution of the data  to carry over the transformations before model building and also outliers are to detected </a:t>
            </a:r>
            <a:r>
              <a:rPr lang="en-IN" sz="2400" dirty="0" err="1"/>
              <a:t>inorder</a:t>
            </a:r>
            <a:r>
              <a:rPr lang="en-IN" sz="2400" dirty="0"/>
              <a:t> to determine the type of imputation technique to be used.</a:t>
            </a:r>
          </a:p>
          <a:p>
            <a:r>
              <a:rPr lang="en-IN" sz="2400" dirty="0"/>
              <a:t>This distribution and outlier detection is done using the </a:t>
            </a:r>
            <a:r>
              <a:rPr lang="en-IN" sz="2400" dirty="0" err="1"/>
              <a:t>distplot</a:t>
            </a:r>
            <a:r>
              <a:rPr lang="en-IN" sz="2400" dirty="0"/>
              <a:t> and boxplot.</a:t>
            </a:r>
          </a:p>
          <a:p>
            <a:r>
              <a:rPr lang="en-IN" sz="2400" dirty="0"/>
              <a:t>Outliers detected and depending on the models training performance we may reduce the impact of the outliers.</a:t>
            </a:r>
          </a:p>
          <a:p>
            <a:r>
              <a:rPr lang="en-IN" sz="2400" dirty="0"/>
              <a:t>Most of the features contains outliers</a:t>
            </a:r>
          </a:p>
          <a:p>
            <a:endParaRPr lang="en-IN" sz="2400" dirty="0"/>
          </a:p>
        </p:txBody>
      </p:sp>
    </p:spTree>
    <p:extLst>
      <p:ext uri="{BB962C8B-B14F-4D97-AF65-F5344CB8AC3E}">
        <p14:creationId xmlns:p14="http://schemas.microsoft.com/office/powerpoint/2010/main" val="2165623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Imputation :</a:t>
            </a:r>
            <a:br>
              <a:rPr lang="en-IN" dirty="0"/>
            </a:br>
            <a:endParaRPr lang="en-IN" dirty="0"/>
          </a:p>
        </p:txBody>
      </p:sp>
      <p:sp>
        <p:nvSpPr>
          <p:cNvPr id="3" name="Content Placeholder 2"/>
          <p:cNvSpPr>
            <a:spLocks noGrp="1"/>
          </p:cNvSpPr>
          <p:nvPr>
            <p:ph idx="1"/>
          </p:nvPr>
        </p:nvSpPr>
        <p:spPr>
          <a:xfrm>
            <a:off x="581192" y="2024739"/>
            <a:ext cx="10326294" cy="2258010"/>
          </a:xfrm>
        </p:spPr>
        <p:txBody>
          <a:bodyPr>
            <a:normAutofit/>
          </a:bodyPr>
          <a:lstStyle/>
          <a:p>
            <a:pPr algn="l" rtl="0">
              <a:buFont typeface="Arial" panose="020B0604020202020204" pitchFamily="34" charset="0"/>
              <a:buChar char="•"/>
            </a:pPr>
            <a:r>
              <a:rPr lang="en-US" sz="1600" dirty="0"/>
              <a:t>For missing values less than 25%, we can use simpler imputation methods like k-NN or median imputation.</a:t>
            </a:r>
          </a:p>
          <a:p>
            <a:pPr algn="l" rtl="0">
              <a:buFont typeface="Arial" panose="020B0604020202020204" pitchFamily="34" charset="0"/>
              <a:buChar char="•"/>
            </a:pPr>
            <a:r>
              <a:rPr lang="en-US" sz="1600" dirty="0"/>
              <a:t>For missing values more than 25%, we can use multiple imputation methods to generate multiple imputed datasets.</a:t>
            </a:r>
          </a:p>
          <a:p>
            <a:pPr algn="l" rtl="0">
              <a:buFont typeface="Arial" panose="020B0604020202020204" pitchFamily="34" charset="0"/>
              <a:buChar char="•"/>
            </a:pPr>
            <a:r>
              <a:rPr lang="en-US" sz="1600" dirty="0"/>
              <a:t>Multiple imputation: This method generates multiple imputed datasets by simulating plausible values for the missing values based on the observed data and the uncertainty associated with the missingness. This method can be useful when there is significant missing data and a single imputation method may not be sufficient</a:t>
            </a:r>
          </a:p>
          <a:p>
            <a:endParaRPr lang="en-IN" sz="2400" dirty="0"/>
          </a:p>
        </p:txBody>
      </p:sp>
      <p:pic>
        <p:nvPicPr>
          <p:cNvPr id="5" name="Picture 4">
            <a:extLst>
              <a:ext uri="{FF2B5EF4-FFF2-40B4-BE49-F238E27FC236}">
                <a16:creationId xmlns:a16="http://schemas.microsoft.com/office/drawing/2014/main" id="{1A5DB69B-7760-128E-8C18-86983BDE448E}"/>
              </a:ext>
            </a:extLst>
          </p:cNvPr>
          <p:cNvPicPr>
            <a:picLocks noChangeAspect="1"/>
          </p:cNvPicPr>
          <p:nvPr/>
        </p:nvPicPr>
        <p:blipFill rotWithShape="1">
          <a:blip r:embed="rId2"/>
          <a:srcRect l="18061" t="37960" r="29822" b="29115"/>
          <a:stretch/>
        </p:blipFill>
        <p:spPr>
          <a:xfrm>
            <a:off x="1567543" y="3862872"/>
            <a:ext cx="7697755" cy="2500606"/>
          </a:xfrm>
          <a:prstGeom prst="rect">
            <a:avLst/>
          </a:prstGeom>
        </p:spPr>
      </p:pic>
    </p:spTree>
    <p:extLst>
      <p:ext uri="{BB962C8B-B14F-4D97-AF65-F5344CB8AC3E}">
        <p14:creationId xmlns:p14="http://schemas.microsoft.com/office/powerpoint/2010/main" val="250728737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TM03457464[[fn=Dividend]]</Template>
  <TotalTime>265</TotalTime>
  <Words>2451</Words>
  <Application>Microsoft Office PowerPoint</Application>
  <PresentationFormat>Widescreen</PresentationFormat>
  <Paragraphs>125</Paragraphs>
  <Slides>29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vt:lpstr>
      <vt:lpstr>Bahnschrift SemiBold</vt:lpstr>
      <vt:lpstr>Gill Sans MT</vt:lpstr>
      <vt:lpstr>Helvetica Neue</vt:lpstr>
      <vt:lpstr>Verdana</vt:lpstr>
      <vt:lpstr>Wingdings</vt:lpstr>
      <vt:lpstr>Wingdings 2</vt:lpstr>
      <vt:lpstr>Dividend</vt:lpstr>
      <vt:lpstr>World development measure clustering </vt:lpstr>
      <vt:lpstr>Business objective</vt:lpstr>
      <vt:lpstr>Dataset details:</vt:lpstr>
      <vt:lpstr>Null values</vt:lpstr>
      <vt:lpstr>Correlation between the features</vt:lpstr>
      <vt:lpstr>Heatmap providing information about correlation</vt:lpstr>
      <vt:lpstr>Preprocessing of the features:</vt:lpstr>
      <vt:lpstr>Distribution and outliers detection </vt:lpstr>
      <vt:lpstr>Imputation : </vt:lpstr>
      <vt:lpstr>Top 10 Countries based on Total population and GDP</vt:lpstr>
      <vt:lpstr>Top 10 Countries based on Total population and GDP</vt:lpstr>
      <vt:lpstr> Countries health Expenditure </vt:lpstr>
      <vt:lpstr> AGE distribution</vt:lpstr>
      <vt:lpstr> inbound and outbound tourism</vt:lpstr>
      <vt:lpstr> Polluton and energy usage</vt:lpstr>
      <vt:lpstr> correlation insights</vt:lpstr>
      <vt:lpstr> outliers and their treatment</vt:lpstr>
      <vt:lpstr> processed data points</vt:lpstr>
      <vt:lpstr>Factor analysis</vt:lpstr>
      <vt:lpstr>PCA</vt:lpstr>
      <vt:lpstr>Model Building</vt:lpstr>
      <vt:lpstr>Metrics</vt:lpstr>
      <vt:lpstr>Conclusions on K-Means Clustering</vt:lpstr>
      <vt:lpstr>PowerPoint Presentation</vt:lpstr>
      <vt:lpstr>Metrics</vt:lpstr>
      <vt:lpstr>Comparisons between K-means and hierarchial clustering</vt:lpstr>
      <vt:lpstr>Comparisons between K-means and hierarchial clustering</vt:lpstr>
      <vt:lpstr>Deployment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sentimental analysis</dc:title>
  <dc:creator>dell</dc:creator>
  <cp:lastModifiedBy>Kuldeep Mishra</cp:lastModifiedBy>
  <cp:revision>33</cp:revision>
  <dcterms:created xsi:type="dcterms:W3CDTF">2023-03-09T05:05:49Z</dcterms:created>
  <dcterms:modified xsi:type="dcterms:W3CDTF">2023-04-19T07:53:57Z</dcterms:modified>
</cp:coreProperties>
</file>